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6" r:id="rId1"/>
    <p:sldMasterId id="2147483678" r:id="rId2"/>
  </p:sldMasterIdLst>
  <p:notesMasterIdLst>
    <p:notesMasterId r:id="rId36"/>
  </p:notesMasterIdLst>
  <p:sldIdLst>
    <p:sldId id="278" r:id="rId3"/>
    <p:sldId id="424" r:id="rId4"/>
    <p:sldId id="299" r:id="rId5"/>
    <p:sldId id="347" r:id="rId6"/>
    <p:sldId id="425" r:id="rId7"/>
    <p:sldId id="443" r:id="rId8"/>
    <p:sldId id="426" r:id="rId9"/>
    <p:sldId id="431" r:id="rId10"/>
    <p:sldId id="447" r:id="rId11"/>
    <p:sldId id="455" r:id="rId12"/>
    <p:sldId id="428" r:id="rId13"/>
    <p:sldId id="456" r:id="rId14"/>
    <p:sldId id="457" r:id="rId15"/>
    <p:sldId id="458" r:id="rId16"/>
    <p:sldId id="459" r:id="rId17"/>
    <p:sldId id="450" r:id="rId18"/>
    <p:sldId id="449" r:id="rId19"/>
    <p:sldId id="444" r:id="rId20"/>
    <p:sldId id="451" r:id="rId21"/>
    <p:sldId id="452" r:id="rId22"/>
    <p:sldId id="460" r:id="rId23"/>
    <p:sldId id="453" r:id="rId24"/>
    <p:sldId id="261" r:id="rId25"/>
    <p:sldId id="266" r:id="rId26"/>
    <p:sldId id="267" r:id="rId27"/>
    <p:sldId id="448" r:id="rId28"/>
    <p:sldId id="433" r:id="rId29"/>
    <p:sldId id="328" r:id="rId30"/>
    <p:sldId id="454" r:id="rId31"/>
    <p:sldId id="434" r:id="rId32"/>
    <p:sldId id="309" r:id="rId33"/>
    <p:sldId id="437" r:id="rId34"/>
    <p:sldId id="281" r:id="rId35"/>
  </p:sldIdLst>
  <p:sldSz cx="9144000" cy="5143500" type="screen16x9"/>
  <p:notesSz cx="7315200" cy="9601200"/>
  <p:embeddedFontLst>
    <p:embeddedFont>
      <p:font typeface="Century Gothic" panose="020B0502020202020204" pitchFamily="34" charset="0"/>
      <p:regular r:id="rId37"/>
      <p:bold r:id="rId38"/>
      <p:italic r:id="rId39"/>
      <p:boldItalic r:id="rId40"/>
    </p:embeddedFont>
    <p:embeddedFont>
      <p:font typeface="Helvetica Neue"/>
      <p:regular r:id="rId41"/>
      <p:bold r:id="rId42"/>
      <p:italic r:id="rId43"/>
      <p:boldItalic r:id="rId44"/>
    </p:embeddedFont>
    <p:embeddedFont>
      <p:font typeface="Karla" pitchFamily="2" charset="0"/>
      <p:regular r:id="rId45"/>
      <p:bold r:id="rId46"/>
    </p:embeddedFont>
    <p:embeddedFont>
      <p:font typeface="Lato" panose="020F0502020204030203" pitchFamily="34" charset="0"/>
      <p:regular r:id="rId47"/>
      <p:bold r:id="rId48"/>
      <p:italic r:id="rId49"/>
      <p:boldItalic r:id="rId50"/>
    </p:embeddedFont>
    <p:embeddedFont>
      <p:font typeface="Nunito Black" pitchFamily="2" charset="0"/>
      <p:bold r:id="rId51"/>
    </p:embeddedFont>
    <p:embeddedFont>
      <p:font typeface="Open Sans" panose="020B0606030504020204" pitchFamily="34" charset="0"/>
      <p:regular r:id="rId52"/>
    </p:embeddedFont>
    <p:embeddedFont>
      <p:font typeface="Proxima Nova"/>
      <p:regular r:id="rId53"/>
      <p:bold r:id="rId54"/>
      <p:italic r:id="rId55"/>
      <p:boldItalic r:id="rId5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4390EE-5242-4D84-961C-1E26BADB27E5}" v="206" dt="2024-05-21T18:01:43.129"/>
  </p1510:revLst>
</p1510:revInfo>
</file>

<file path=ppt/tableStyles.xml><?xml version="1.0" encoding="utf-8"?>
<a:tblStyleLst xmlns:a="http://schemas.openxmlformats.org/drawingml/2006/main" def="{0CCCE17E-BECA-4CC3-B6CA-EFFEB6B54D74}">
  <a:tblStyle styleId="{0CCCE17E-BECA-4CC3-B6CA-EFFEB6B54D7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512" autoAdjust="0"/>
  </p:normalViewPr>
  <p:slideViewPr>
    <p:cSldViewPr snapToGrid="0">
      <p:cViewPr varScale="1">
        <p:scale>
          <a:sx n="71" d="100"/>
          <a:sy n="71" d="100"/>
        </p:scale>
        <p:origin x="1356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95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3.fntdata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font" Target="fonts/font14.fntdata"/><Relationship Id="rId55" Type="http://schemas.openxmlformats.org/officeDocument/2006/relationships/font" Target="fonts/font19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3" Type="http://schemas.openxmlformats.org/officeDocument/2006/relationships/font" Target="fonts/font17.fntdata"/><Relationship Id="rId58" Type="http://schemas.openxmlformats.org/officeDocument/2006/relationships/viewProps" Target="viewProps.xml"/><Relationship Id="rId5" Type="http://schemas.openxmlformats.org/officeDocument/2006/relationships/slide" Target="slides/slide3.xml"/><Relationship Id="rId61" Type="http://schemas.microsoft.com/office/2016/11/relationships/changesInfo" Target="changesInfos/changesInfo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56" Type="http://schemas.openxmlformats.org/officeDocument/2006/relationships/font" Target="fonts/font20.fntdata"/><Relationship Id="rId8" Type="http://schemas.openxmlformats.org/officeDocument/2006/relationships/slide" Target="slides/slide6.xml"/><Relationship Id="rId51" Type="http://schemas.openxmlformats.org/officeDocument/2006/relationships/font" Target="fonts/font15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59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font" Target="fonts/font5.fntdata"/><Relationship Id="rId54" Type="http://schemas.openxmlformats.org/officeDocument/2006/relationships/font" Target="fonts/font18.fntdata"/><Relationship Id="rId62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49" Type="http://schemas.openxmlformats.org/officeDocument/2006/relationships/font" Target="fonts/font13.fntdata"/><Relationship Id="rId57" Type="http://schemas.openxmlformats.org/officeDocument/2006/relationships/presProps" Target="pres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font" Target="fonts/font8.fntdata"/><Relationship Id="rId52" Type="http://schemas.openxmlformats.org/officeDocument/2006/relationships/font" Target="fonts/font16.fntdata"/><Relationship Id="rId6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ssica Mitchell" clId="Web-{384390EE-5242-4D84-961C-1E26BADB27E5}"/>
    <pc:docChg chg="modSld">
      <pc:chgData name="Jessica Mitchell" userId="" providerId="" clId="Web-{384390EE-5242-4D84-961C-1E26BADB27E5}" dt="2024-05-21T18:01:43.129" v="207" actId="20577"/>
      <pc:docMkLst>
        <pc:docMk/>
      </pc:docMkLst>
      <pc:sldChg chg="modSp">
        <pc:chgData name="Jessica Mitchell" userId="" providerId="" clId="Web-{384390EE-5242-4D84-961C-1E26BADB27E5}" dt="2024-05-21T17:50:41.582" v="4" actId="20577"/>
        <pc:sldMkLst>
          <pc:docMk/>
          <pc:sldMk cId="1269559072" sldId="278"/>
        </pc:sldMkLst>
        <pc:spChg chg="mod">
          <ac:chgData name="Jessica Mitchell" userId="" providerId="" clId="Web-{384390EE-5242-4D84-961C-1E26BADB27E5}" dt="2024-05-21T17:50:41.582" v="4" actId="20577"/>
          <ac:spMkLst>
            <pc:docMk/>
            <pc:sldMk cId="1269559072" sldId="278"/>
            <ac:spMk id="3" creationId="{00000000-0000-0000-0000-000000000000}"/>
          </ac:spMkLst>
        </pc:spChg>
      </pc:sldChg>
      <pc:sldChg chg="modSp">
        <pc:chgData name="Jessica Mitchell" userId="" providerId="" clId="Web-{384390EE-5242-4D84-961C-1E26BADB27E5}" dt="2024-05-21T17:51:46.178" v="58" actId="20577"/>
        <pc:sldMkLst>
          <pc:docMk/>
          <pc:sldMk cId="585888669" sldId="424"/>
        </pc:sldMkLst>
        <pc:spChg chg="mod">
          <ac:chgData name="Jessica Mitchell" userId="" providerId="" clId="Web-{384390EE-5242-4D84-961C-1E26BADB27E5}" dt="2024-05-21T17:51:46.178" v="58" actId="20577"/>
          <ac:spMkLst>
            <pc:docMk/>
            <pc:sldMk cId="585888669" sldId="424"/>
            <ac:spMk id="3" creationId="{00000000-0000-0000-0000-000000000000}"/>
          </ac:spMkLst>
        </pc:spChg>
      </pc:sldChg>
      <pc:sldChg chg="modSp">
        <pc:chgData name="Jessica Mitchell" userId="" providerId="" clId="Web-{384390EE-5242-4D84-961C-1E26BADB27E5}" dt="2024-05-21T17:59:24.829" v="116" actId="20577"/>
        <pc:sldMkLst>
          <pc:docMk/>
          <pc:sldMk cId="1336142504" sldId="428"/>
        </pc:sldMkLst>
        <pc:spChg chg="mod">
          <ac:chgData name="Jessica Mitchell" userId="" providerId="" clId="Web-{384390EE-5242-4D84-961C-1E26BADB27E5}" dt="2024-05-21T17:59:24.829" v="116" actId="20577"/>
          <ac:spMkLst>
            <pc:docMk/>
            <pc:sldMk cId="1336142504" sldId="428"/>
            <ac:spMk id="3" creationId="{00000000-0000-0000-0000-000000000000}"/>
          </ac:spMkLst>
        </pc:spChg>
      </pc:sldChg>
      <pc:sldChg chg="addSp modSp">
        <pc:chgData name="Jessica Mitchell" userId="" providerId="" clId="Web-{384390EE-5242-4D84-961C-1E26BADB27E5}" dt="2024-05-21T18:01:43.129" v="207" actId="20577"/>
        <pc:sldMkLst>
          <pc:docMk/>
          <pc:sldMk cId="1681534310" sldId="433"/>
        </pc:sldMkLst>
        <pc:spChg chg="mod">
          <ac:chgData name="Jessica Mitchell" userId="" providerId="" clId="Web-{384390EE-5242-4D84-961C-1E26BADB27E5}" dt="2024-05-21T18:01:43.129" v="207" actId="20577"/>
          <ac:spMkLst>
            <pc:docMk/>
            <pc:sldMk cId="1681534310" sldId="433"/>
            <ac:spMk id="3" creationId="{00000000-0000-0000-0000-000000000000}"/>
          </ac:spMkLst>
        </pc:spChg>
        <pc:picChg chg="add mod">
          <ac:chgData name="Jessica Mitchell" userId="" providerId="" clId="Web-{384390EE-5242-4D84-961C-1E26BADB27E5}" dt="2024-05-21T17:53:46.915" v="76" actId="14100"/>
          <ac:picMkLst>
            <pc:docMk/>
            <pc:sldMk cId="1681534310" sldId="433"/>
            <ac:picMk id="2" creationId="{164E9AE0-734C-06AF-3F6F-273B5F823A39}"/>
          </ac:picMkLst>
        </pc:picChg>
      </pc:sldChg>
    </pc:docChg>
  </pc:docChgLst>
  <pc:docChgLst>
    <pc:chgData name="Jessica Springer-Cap" clId="Web-{B9900714-357F-4E23-9905-78929D4CBF0D}"/>
    <pc:docChg chg="modSld">
      <pc:chgData name="Jessica Springer-Cap" userId="" providerId="" clId="Web-{B9900714-357F-4E23-9905-78929D4CBF0D}" dt="2024-05-14T16:48:41.227" v="244" actId="20577"/>
      <pc:docMkLst>
        <pc:docMk/>
      </pc:docMkLst>
      <pc:sldChg chg="modSp">
        <pc:chgData name="Jessica Springer-Cap" userId="" providerId="" clId="Web-{B9900714-357F-4E23-9905-78929D4CBF0D}" dt="2024-05-14T16:48:18.180" v="236" actId="20577"/>
        <pc:sldMkLst>
          <pc:docMk/>
          <pc:sldMk cId="585888669" sldId="424"/>
        </pc:sldMkLst>
        <pc:spChg chg="mod">
          <ac:chgData name="Jessica Springer-Cap" userId="" providerId="" clId="Web-{B9900714-357F-4E23-9905-78929D4CBF0D}" dt="2024-05-14T16:48:18.180" v="236" actId="20577"/>
          <ac:spMkLst>
            <pc:docMk/>
            <pc:sldMk cId="585888669" sldId="424"/>
            <ac:spMk id="3" creationId="{00000000-0000-0000-0000-000000000000}"/>
          </ac:spMkLst>
        </pc:spChg>
      </pc:sldChg>
      <pc:sldChg chg="modSp">
        <pc:chgData name="Jessica Springer-Cap" userId="" providerId="" clId="Web-{B9900714-357F-4E23-9905-78929D4CBF0D}" dt="2024-05-14T16:34:43.318" v="0" actId="20577"/>
        <pc:sldMkLst>
          <pc:docMk/>
          <pc:sldMk cId="2100343219" sldId="425"/>
        </pc:sldMkLst>
        <pc:spChg chg="mod">
          <ac:chgData name="Jessica Springer-Cap" userId="" providerId="" clId="Web-{B9900714-357F-4E23-9905-78929D4CBF0D}" dt="2024-05-14T16:34:43.318" v="0" actId="20577"/>
          <ac:spMkLst>
            <pc:docMk/>
            <pc:sldMk cId="2100343219" sldId="425"/>
            <ac:spMk id="3" creationId="{00000000-0000-0000-0000-000000000000}"/>
          </ac:spMkLst>
        </pc:spChg>
      </pc:sldChg>
      <pc:sldChg chg="modSp">
        <pc:chgData name="Jessica Springer-Cap" userId="" providerId="" clId="Web-{B9900714-357F-4E23-9905-78929D4CBF0D}" dt="2024-05-14T16:45:49.836" v="217" actId="20577"/>
        <pc:sldMkLst>
          <pc:docMk/>
          <pc:sldMk cId="1336142504" sldId="428"/>
        </pc:sldMkLst>
        <pc:spChg chg="mod">
          <ac:chgData name="Jessica Springer-Cap" userId="" providerId="" clId="Web-{B9900714-357F-4E23-9905-78929D4CBF0D}" dt="2024-05-14T16:45:49.836" v="217" actId="20577"/>
          <ac:spMkLst>
            <pc:docMk/>
            <pc:sldMk cId="1336142504" sldId="428"/>
            <ac:spMk id="3" creationId="{00000000-0000-0000-0000-000000000000}"/>
          </ac:spMkLst>
        </pc:spChg>
      </pc:sldChg>
      <pc:sldChg chg="modSp">
        <pc:chgData name="Jessica Springer-Cap" userId="" providerId="" clId="Web-{B9900714-357F-4E23-9905-78929D4CBF0D}" dt="2024-05-14T16:34:56.787" v="2" actId="20577"/>
        <pc:sldMkLst>
          <pc:docMk/>
          <pc:sldMk cId="3357643115" sldId="431"/>
        </pc:sldMkLst>
        <pc:spChg chg="mod">
          <ac:chgData name="Jessica Springer-Cap" userId="" providerId="" clId="Web-{B9900714-357F-4E23-9905-78929D4CBF0D}" dt="2024-05-14T16:34:56.787" v="2" actId="20577"/>
          <ac:spMkLst>
            <pc:docMk/>
            <pc:sldMk cId="3357643115" sldId="431"/>
            <ac:spMk id="3" creationId="{E1D8F4D1-B7BD-1BC3-9B84-A23AFCD02B09}"/>
          </ac:spMkLst>
        </pc:spChg>
      </pc:sldChg>
      <pc:sldChg chg="modSp">
        <pc:chgData name="Jessica Springer-Cap" userId="" providerId="" clId="Web-{B9900714-357F-4E23-9905-78929D4CBF0D}" dt="2024-05-14T16:48:41.227" v="244" actId="20577"/>
        <pc:sldMkLst>
          <pc:docMk/>
          <pc:sldMk cId="488601190" sldId="444"/>
        </pc:sldMkLst>
        <pc:spChg chg="mod">
          <ac:chgData name="Jessica Springer-Cap" userId="" providerId="" clId="Web-{B9900714-357F-4E23-9905-78929D4CBF0D}" dt="2024-05-14T16:48:41.227" v="244" actId="20577"/>
          <ac:spMkLst>
            <pc:docMk/>
            <pc:sldMk cId="488601190" sldId="444"/>
            <ac:spMk id="3" creationId="{73DF41FF-3B8A-BF4F-AC13-3B575B3FA9D6}"/>
          </ac:spMkLst>
        </pc:spChg>
      </pc:sldChg>
      <pc:sldChg chg="modSp">
        <pc:chgData name="Jessica Springer-Cap" userId="" providerId="" clId="Web-{B9900714-357F-4E23-9905-78929D4CBF0D}" dt="2024-05-14T16:46:03.617" v="218" actId="20577"/>
        <pc:sldMkLst>
          <pc:docMk/>
          <pc:sldMk cId="3033027899" sldId="447"/>
        </pc:sldMkLst>
        <pc:spChg chg="mod">
          <ac:chgData name="Jessica Springer-Cap" userId="" providerId="" clId="Web-{B9900714-357F-4E23-9905-78929D4CBF0D}" dt="2024-05-14T16:46:03.617" v="218" actId="20577"/>
          <ac:spMkLst>
            <pc:docMk/>
            <pc:sldMk cId="3033027899" sldId="447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96645" rIns="96645" bIns="9664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Will share slides.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96661" tIns="48331" rIns="96661" bIns="48331"/>
          <a:lstStyle/>
          <a:p>
            <a:pPr algn="r" defTabSz="966612">
              <a:buClrTx/>
              <a:defRPr/>
            </a:pPr>
            <a:fld id="{394B47B3-4CAB-4EE5-B8AF-46AAE712AA33}" type="slidenum">
              <a:rPr lang="en-US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pPr algn="r" defTabSz="966612">
                <a:buClrTx/>
                <a:defRPr/>
              </a:pPr>
              <a:t>1</a:t>
            </a:fld>
            <a:endParaRPr lang="en-US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54234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96661" tIns="48331" rIns="96661" bIns="48331"/>
          <a:lstStyle/>
          <a:p>
            <a:pPr marL="0" marR="0" lvl="0" indent="0" algn="r" defTabSz="9666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394B47B3-4CAB-4EE5-B8AF-46AAE712AA3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666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12201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fd0a6222a6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4" name="Google Shape;114;gfd0a6222a6_0_79:notes"/>
          <p:cNvSpPr txBox="1">
            <a:spLocks noGrp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t" anchorCtr="0">
            <a:noAutofit/>
          </a:bodyPr>
          <a:lstStyle/>
          <a:p>
            <a:pPr marL="0" indent="0">
              <a:buClr>
                <a:schemeClr val="dk1"/>
              </a:buClr>
              <a:buNone/>
            </a:pPr>
            <a:r>
              <a:rPr lang="en" b="1"/>
              <a:t>Julia</a:t>
            </a:r>
            <a:endParaRPr b="1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7e5169fdfa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4" name="Google Shape;164;g27e5169fdfa_0_83:notes"/>
          <p:cNvSpPr txBox="1">
            <a:spLocks noGrp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t" anchorCtr="0">
            <a:noAutofit/>
          </a:bodyPr>
          <a:lstStyle/>
          <a:p>
            <a:pPr marL="0" indent="0">
              <a:buClr>
                <a:schemeClr val="dk1"/>
              </a:buClr>
              <a:buNone/>
            </a:pPr>
            <a:r>
              <a:rPr lang="en" b="1" dirty="0"/>
              <a:t>Julia</a:t>
            </a:r>
            <a:endParaRPr b="1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959211972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2" name="Google Shape;182;g29592119721_0_1:notes"/>
          <p:cNvSpPr txBox="1">
            <a:spLocks noGrp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t" anchorCtr="0">
            <a:noAutofit/>
          </a:bodyPr>
          <a:lstStyle/>
          <a:p>
            <a:pPr marL="0" indent="0">
              <a:buClr>
                <a:schemeClr val="dk1"/>
              </a:buClr>
              <a:buNone/>
            </a:pPr>
            <a:r>
              <a:rPr lang="en" b="1"/>
              <a:t>Julia</a:t>
            </a:r>
            <a:endParaRPr b="1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96661" tIns="48331" rIns="96661" bIns="48331"/>
          <a:lstStyle/>
          <a:p>
            <a:pPr algn="r" defTabSz="966612">
              <a:buClrTx/>
              <a:defRPr/>
            </a:pPr>
            <a:fld id="{394B47B3-4CAB-4EE5-B8AF-46AAE712AA33}" type="slidenum">
              <a:rPr lang="en-US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pPr algn="r" defTabSz="966612">
                <a:buClrTx/>
                <a:defRPr/>
              </a:pPr>
              <a:t>27</a:t>
            </a:fld>
            <a:endParaRPr lang="en-US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50610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96661" tIns="48331" rIns="96661" bIns="48331"/>
          <a:lstStyle/>
          <a:p>
            <a:fld id="{394B47B3-4CAB-4EE5-B8AF-46AAE712AA3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8555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96661" tIns="48331" rIns="96661" bIns="48331"/>
          <a:lstStyle/>
          <a:p>
            <a:fld id="{394B47B3-4CAB-4EE5-B8AF-46AAE712AA3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0936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96661" tIns="48331" rIns="96661" bIns="48331"/>
          <a:lstStyle/>
          <a:p>
            <a:pPr algn="r" defTabSz="966612">
              <a:buClrTx/>
              <a:defRPr/>
            </a:pPr>
            <a:fld id="{394B47B3-4CAB-4EE5-B8AF-46AAE712AA33}" type="slidenum">
              <a:rPr lang="en-US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pPr algn="r" defTabSz="966612">
                <a:buClrTx/>
                <a:defRPr/>
              </a:pPr>
              <a:t>30</a:t>
            </a:fld>
            <a:endParaRPr lang="en-US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99726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96661" tIns="48331" rIns="96661" bIns="48331"/>
          <a:lstStyle/>
          <a:p>
            <a:pPr algn="r" defTabSz="966612">
              <a:buClrTx/>
              <a:defRPr/>
            </a:pPr>
            <a:fld id="{394B47B3-4CAB-4EE5-B8AF-46AAE712AA33}" type="slidenum">
              <a:rPr lang="en-US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pPr algn="r" defTabSz="966612">
                <a:buClrTx/>
                <a:defRPr/>
              </a:pPr>
              <a:t>31</a:t>
            </a:fld>
            <a:endParaRPr lang="en-US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88339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96661" tIns="48331" rIns="96661" bIns="48331"/>
          <a:lstStyle/>
          <a:p>
            <a:fld id="{394B47B3-4CAB-4EE5-B8AF-46AAE712AA3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627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Will share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96661" tIns="48331" rIns="96661" bIns="48331"/>
          <a:lstStyle/>
          <a:p>
            <a:pPr algn="r" defTabSz="966612">
              <a:buClrTx/>
              <a:defRPr/>
            </a:pPr>
            <a:fld id="{394B47B3-4CAB-4EE5-B8AF-46AAE712AA33}" type="slidenum">
              <a:rPr lang="en-US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pPr algn="r" defTabSz="966612">
                <a:buClrTx/>
                <a:defRPr/>
              </a:pPr>
              <a:t>2</a:t>
            </a:fld>
            <a:endParaRPr lang="en-US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61752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Follow us on social media.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96661" tIns="48331" rIns="96661" bIns="48331"/>
          <a:lstStyle/>
          <a:p>
            <a:pPr algn="r" defTabSz="966612">
              <a:buClrTx/>
              <a:defRPr/>
            </a:pPr>
            <a:fld id="{394B47B3-4CAB-4EE5-B8AF-46AAE712AA33}" type="slidenum">
              <a:rPr lang="en-US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pPr algn="r" defTabSz="966612">
                <a:buClrTx/>
                <a:defRPr/>
              </a:pPr>
              <a:t>33</a:t>
            </a:fld>
            <a:endParaRPr lang="en-US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15102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96661" tIns="48331" rIns="96661" bIns="48331"/>
          <a:lstStyle/>
          <a:p>
            <a:pPr algn="r" defTabSz="966612">
              <a:buClrTx/>
              <a:defRPr/>
            </a:pPr>
            <a:fld id="{394B47B3-4CAB-4EE5-B8AF-46AAE712AA33}" type="slidenum">
              <a:rPr lang="en-US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pPr algn="r" defTabSz="966612">
                <a:buClrTx/>
                <a:defRPr/>
              </a:pPr>
              <a:t>3</a:t>
            </a:fld>
            <a:endParaRPr lang="en-US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65441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96661" tIns="48331" rIns="96661" bIns="48331"/>
          <a:lstStyle/>
          <a:p>
            <a:pPr algn="r" defTabSz="966612">
              <a:buClrTx/>
              <a:defRPr/>
            </a:pPr>
            <a:fld id="{394B47B3-4CAB-4EE5-B8AF-46AAE712AA33}" type="slidenum">
              <a:rPr lang="en-US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pPr algn="r" defTabSz="966612">
                <a:buClrTx/>
                <a:defRPr/>
              </a:pPr>
              <a:t>4</a:t>
            </a:fld>
            <a:endParaRPr lang="en-US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32738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16399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96376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7E789F7E-37B1-AC58-2F01-42A48F8E15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8034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7E789F7E-37B1-AC58-2F01-42A48F8E15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6750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96661" tIns="48331" rIns="96661" bIns="48331"/>
          <a:lstStyle/>
          <a:p>
            <a:pPr algn="r" defTabSz="966612">
              <a:buClrTx/>
              <a:defRPr/>
            </a:pPr>
            <a:fld id="{394B47B3-4CAB-4EE5-B8AF-46AAE712AA33}" type="slidenum">
              <a:rPr lang="en-US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pPr algn="r" defTabSz="966612">
                <a:buClrTx/>
                <a:defRPr/>
              </a:pPr>
              <a:t>11</a:t>
            </a:fld>
            <a:endParaRPr lang="en-US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1220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 b="1" i="0" baseline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>
            <a:normAutofit/>
          </a:bodyPr>
          <a:lstStyle>
            <a:lvl1pPr marL="0" indent="0" algn="ctr">
              <a:buNone/>
              <a:defRPr sz="2700" baseline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23945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5/16/2017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060F8-BA88-4125-BF39-73487A223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389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5/16/2017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060F8-BA88-4125-BF39-73487A223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6333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uble detail">
  <p:cSld name="Double detail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sldNum" idx="12"/>
          </p:nvPr>
        </p:nvSpPr>
        <p:spPr>
          <a:xfrm>
            <a:off x="628650" y="4803219"/>
            <a:ext cx="193800" cy="2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1pPr>
            <a:lvl2pPr marL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2pPr>
            <a:lvl3pPr marL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3pPr>
            <a:lvl4pPr marL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4pPr>
            <a:lvl5pPr marL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5pPr>
            <a:lvl6pPr marL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6pPr>
            <a:lvl7pPr marL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7pPr>
            <a:lvl8pPr marL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8pPr>
            <a:lvl9pPr marL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body" idx="1"/>
          </p:nvPr>
        </p:nvSpPr>
        <p:spPr>
          <a:xfrm>
            <a:off x="5878286" y="1060260"/>
            <a:ext cx="2637000" cy="3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048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Font typeface="NTR"/>
              <a:buChar char="-"/>
              <a:defRPr sz="1200"/>
            </a:lvl2pPr>
            <a:lvl3pPr marL="1371600" lvl="2" indent="-2794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800"/>
              <a:buFont typeface="Noto Sans Symbols"/>
              <a:buChar char="▪"/>
              <a:defRPr sz="1100"/>
            </a:lvl3pPr>
            <a:lvl4pPr marL="1828800" lvl="3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04040"/>
              </a:buClr>
              <a:buSzPts val="1400"/>
              <a:buChar char="■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04040"/>
              </a:buClr>
              <a:buSzPts val="1400"/>
              <a:buChar char="●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04040"/>
              </a:buClr>
              <a:buSzPts val="1400"/>
              <a:buChar char="○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04040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5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146D1"/>
              </a:buClr>
              <a:buSzPts val="2300"/>
              <a:buFont typeface="Arial"/>
              <a:buNone/>
              <a:defRPr>
                <a:solidFill>
                  <a:srgbClr val="D146D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4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4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4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4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4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4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4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/>
          <p:nvPr/>
        </p:nvSpPr>
        <p:spPr>
          <a:xfrm>
            <a:off x="107419" y="4770131"/>
            <a:ext cx="2250000" cy="2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https://playsparkler.org</a:t>
            </a:r>
            <a:endParaRPr sz="1100"/>
          </a:p>
        </p:txBody>
      </p:sp>
    </p:spTree>
    <p:extLst>
      <p:ext uri="{BB962C8B-B14F-4D97-AF65-F5344CB8AC3E}">
        <p14:creationId xmlns:p14="http://schemas.microsoft.com/office/powerpoint/2010/main" val="11909657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40050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6" name="Google Shape;16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836884" y="4597325"/>
            <a:ext cx="1184266" cy="39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63998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090008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670955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70483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109713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50554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6615"/>
            <a:ext cx="7886700" cy="994172"/>
          </a:xfrm>
        </p:spPr>
        <p:txBody>
          <a:bodyPr/>
          <a:lstStyle>
            <a:lvl1pPr algn="ctr">
              <a:defRPr b="1" i="0" baseline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85" y="1182765"/>
            <a:ext cx="7886700" cy="3263504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accent6">
                    <a:lumMod val="50000"/>
                  </a:schemeClr>
                </a:solidFill>
              </a:defRPr>
            </a:lvl1pPr>
            <a:lvl2pPr>
              <a:defRPr sz="2700">
                <a:solidFill>
                  <a:schemeClr val="accent6">
                    <a:lumMod val="5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50000"/>
                  </a:schemeClr>
                </a:solidFill>
              </a:defRPr>
            </a:lvl3pPr>
            <a:lvl4pPr>
              <a:defRPr sz="2100">
                <a:solidFill>
                  <a:schemeClr val="accent6">
                    <a:lumMod val="50000"/>
                  </a:schemeClr>
                </a:solidFill>
              </a:defRPr>
            </a:lvl4pPr>
            <a:lvl5pPr>
              <a:defRPr sz="2100">
                <a:solidFill>
                  <a:schemeClr val="accent6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195" y="4545596"/>
            <a:ext cx="1694794" cy="483790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/>
              <a:t>5/16/2017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4364309" y="4767379"/>
            <a:ext cx="415383" cy="273844"/>
          </a:xfrm>
        </p:spPr>
        <p:txBody>
          <a:bodyPr/>
          <a:lstStyle>
            <a:lvl1pPr>
              <a:defRPr baseline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5B5060F8-BA88-4125-BF39-73487A223A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968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358273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511525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7" name="Google Shape;47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382247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959422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1_Title Slid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3"/>
          <p:cNvSpPr txBox="1">
            <a:spLocks noGrp="1"/>
          </p:cNvSpPr>
          <p:nvPr>
            <p:ph type="sldNum" idx="12"/>
          </p:nvPr>
        </p:nvSpPr>
        <p:spPr>
          <a:xfrm>
            <a:off x="628650" y="4803219"/>
            <a:ext cx="193800" cy="2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1pPr>
            <a:lvl2pPr marL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2pPr>
            <a:lvl3pPr marL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3pPr>
            <a:lvl4pPr marL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4pPr>
            <a:lvl5pPr marL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5pPr>
            <a:lvl6pPr marL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6pPr>
            <a:lvl7pPr marL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7pPr>
            <a:lvl8pPr marL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8pPr>
            <a:lvl9pPr marL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3" name="Google Shape;53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40500" y="4794825"/>
            <a:ext cx="1703500" cy="348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57604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uble detail">
  <p:cSld name="Double detail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sldNum" idx="12"/>
          </p:nvPr>
        </p:nvSpPr>
        <p:spPr>
          <a:xfrm>
            <a:off x="628650" y="4803219"/>
            <a:ext cx="193800" cy="2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1pPr>
            <a:lvl2pPr marL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2pPr>
            <a:lvl3pPr marL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3pPr>
            <a:lvl4pPr marL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4pPr>
            <a:lvl5pPr marL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5pPr>
            <a:lvl6pPr marL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6pPr>
            <a:lvl7pPr marL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7pPr>
            <a:lvl8pPr marL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8pPr>
            <a:lvl9pPr marL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body" idx="1"/>
          </p:nvPr>
        </p:nvSpPr>
        <p:spPr>
          <a:xfrm>
            <a:off x="5878286" y="1060260"/>
            <a:ext cx="2637000" cy="3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048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Font typeface="NTR"/>
              <a:buChar char="-"/>
              <a:defRPr sz="1200"/>
            </a:lvl2pPr>
            <a:lvl3pPr marL="1371600" lvl="2" indent="-2794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800"/>
              <a:buFont typeface="Noto Sans Symbols"/>
              <a:buChar char="▪"/>
              <a:defRPr sz="1100"/>
            </a:lvl3pPr>
            <a:lvl4pPr marL="1828800" lvl="3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04040"/>
              </a:buClr>
              <a:buSzPts val="1400"/>
              <a:buChar char="■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04040"/>
              </a:buClr>
              <a:buSzPts val="1400"/>
              <a:buChar char="●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04040"/>
              </a:buClr>
              <a:buSzPts val="1400"/>
              <a:buChar char="○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04040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5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146D1"/>
              </a:buClr>
              <a:buSzPts val="2300"/>
              <a:buFont typeface="Arial"/>
              <a:buNone/>
              <a:defRPr>
                <a:solidFill>
                  <a:srgbClr val="D146D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4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4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4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4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4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4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4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/>
          <p:nvPr/>
        </p:nvSpPr>
        <p:spPr>
          <a:xfrm>
            <a:off x="107419" y="4770131"/>
            <a:ext cx="2250000" cy="2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https://playsparkler.org</a:t>
            </a:r>
            <a:endParaRPr sz="1100"/>
          </a:p>
        </p:txBody>
      </p:sp>
    </p:spTree>
    <p:extLst>
      <p:ext uri="{BB962C8B-B14F-4D97-AF65-F5344CB8AC3E}">
        <p14:creationId xmlns:p14="http://schemas.microsoft.com/office/powerpoint/2010/main" val="9042583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eft Side Content">
  <p:cSld name="Left Side Conten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>
            <a:spLocks noGrp="1"/>
          </p:cNvSpPr>
          <p:nvPr>
            <p:ph type="title"/>
          </p:nvPr>
        </p:nvSpPr>
        <p:spPr>
          <a:xfrm>
            <a:off x="628650" y="559594"/>
            <a:ext cx="3384000" cy="16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400"/>
              <a:buNone/>
              <a:defRPr/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4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4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4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4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4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4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4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body" idx="1"/>
          </p:nvPr>
        </p:nvSpPr>
        <p:spPr>
          <a:xfrm>
            <a:off x="628650" y="2487178"/>
            <a:ext cx="3686100" cy="21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04040"/>
              </a:buClr>
              <a:buSzPts val="1400"/>
              <a:buChar char="■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04040"/>
              </a:buClr>
              <a:buSzPts val="1400"/>
              <a:buChar char="●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04040"/>
              </a:buClr>
              <a:buSzPts val="1400"/>
              <a:buChar char="○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04040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pic>
        <p:nvPicPr>
          <p:cNvPr id="62" name="Google Shape;62;p15" descr="Picture 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86105" y="4741587"/>
            <a:ext cx="623894" cy="207354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5"/>
          <p:cNvSpPr txBox="1">
            <a:spLocks noGrp="1"/>
          </p:cNvSpPr>
          <p:nvPr>
            <p:ph type="sldNum" idx="12"/>
          </p:nvPr>
        </p:nvSpPr>
        <p:spPr>
          <a:xfrm>
            <a:off x="628650" y="4803220"/>
            <a:ext cx="193800" cy="2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1pPr>
            <a:lvl2pPr marL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2pPr>
            <a:lvl3pPr marL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3pPr>
            <a:lvl4pPr marL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4pPr>
            <a:lvl5pPr marL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5pPr>
            <a:lvl6pPr marL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6pPr>
            <a:lvl7pPr marL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7pPr>
            <a:lvl8pPr marL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8pPr>
            <a:lvl9pPr marL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4" name="Google Shape;64;p15"/>
          <p:cNvSpPr txBox="1"/>
          <p:nvPr/>
        </p:nvSpPr>
        <p:spPr>
          <a:xfrm>
            <a:off x="107419" y="4770131"/>
            <a:ext cx="2250000" cy="2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https://playsparkler.org</a:t>
            </a:r>
            <a:endParaRPr sz="1100"/>
          </a:p>
        </p:txBody>
      </p:sp>
    </p:spTree>
    <p:extLst>
      <p:ext uri="{BB962C8B-B14F-4D97-AF65-F5344CB8AC3E}">
        <p14:creationId xmlns:p14="http://schemas.microsoft.com/office/powerpoint/2010/main" val="39751082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nk">
  <p:cSld name="pink">
    <p:bg>
      <p:bgPr>
        <a:solidFill>
          <a:schemeClr val="accent5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6" name="Google Shape;66;p16"/>
          <p:cNvCxnSpPr/>
          <p:nvPr/>
        </p:nvCxnSpPr>
        <p:spPr>
          <a:xfrm>
            <a:off x="421050" y="268400"/>
            <a:ext cx="83019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7" name="Google Shape;67;p16"/>
          <p:cNvSpPr txBox="1">
            <a:spLocks noGrp="1"/>
          </p:cNvSpPr>
          <p:nvPr>
            <p:ph type="ctrTitle"/>
          </p:nvPr>
        </p:nvSpPr>
        <p:spPr>
          <a:xfrm>
            <a:off x="421050" y="1776875"/>
            <a:ext cx="8301900" cy="73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008818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1">
  <p:cSld name="Title Slide 1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>
            <a:spLocks noGrp="1"/>
          </p:cNvSpPr>
          <p:nvPr>
            <p:ph type="sldNum" idx="12"/>
          </p:nvPr>
        </p:nvSpPr>
        <p:spPr>
          <a:xfrm>
            <a:off x="628650" y="4803219"/>
            <a:ext cx="193800" cy="2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1pPr>
            <a:lvl2pPr marL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2pPr>
            <a:lvl3pPr marL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3pPr>
            <a:lvl4pPr marL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4pPr>
            <a:lvl5pPr marL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5pPr>
            <a:lvl6pPr marL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6pPr>
            <a:lvl7pPr marL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7pPr>
            <a:lvl8pPr marL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8pPr>
            <a:lvl9pPr marL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68292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/>
          <p:nvPr/>
        </p:nvSpPr>
        <p:spPr>
          <a:xfrm>
            <a:off x="6800852" y="4813698"/>
            <a:ext cx="1977900" cy="2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900" b="0" i="0" u="none" strike="noStrike" cap="none">
                <a:solidFill>
                  <a:srgbClr val="676A73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 b="0" i="0" u="none" strike="noStrike" cap="none">
              <a:solidFill>
                <a:srgbClr val="676A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18"/>
          <p:cNvSpPr txBox="1">
            <a:spLocks noGrp="1"/>
          </p:cNvSpPr>
          <p:nvPr>
            <p:ph type="title"/>
          </p:nvPr>
        </p:nvSpPr>
        <p:spPr>
          <a:xfrm>
            <a:off x="423747" y="328802"/>
            <a:ext cx="8229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solidFill>
                  <a:srgbClr val="676A7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body" idx="1"/>
          </p:nvPr>
        </p:nvSpPr>
        <p:spPr>
          <a:xfrm>
            <a:off x="423747" y="1200150"/>
            <a:ext cx="8229600" cy="7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1pPr>
            <a:lvl2pPr marL="914400" lvl="1" indent="-317500" algn="l" rtl="0">
              <a:spcBef>
                <a:spcPts val="300"/>
              </a:spcBef>
              <a:spcAft>
                <a:spcPts val="0"/>
              </a:spcAft>
              <a:buClr>
                <a:srgbClr val="3F3F3F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marL="1371600" lvl="2" indent="-317500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marL="1828800" lvl="3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/>
            </a:lvl4pPr>
            <a:lvl5pPr marL="2286000" lvl="4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00"/>
            </a:lvl5pPr>
            <a:lvl6pPr marL="2743200" lvl="5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35716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5/16/2017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060F8-BA88-4125-BF39-73487A223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530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5/16/2017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060F8-BA88-4125-BF39-73487A223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041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5/16/2017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060F8-BA88-4125-BF39-73487A223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50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5/16/2017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060F8-BA88-4125-BF39-73487A223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821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5/16/2017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060F8-BA88-4125-BF39-73487A223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519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5/16/2017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060F8-BA88-4125-BF39-73487A223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397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5/16/2017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060F8-BA88-4125-BF39-73487A223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707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5000"/>
            <a:lum/>
          </a:blip>
          <a:srcRect/>
          <a:stretch>
            <a:fillRect t="35000" b="-6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5/16/2017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5060F8-BA88-4125-BF39-73487A223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438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96" r:id="rId12"/>
  </p:sldLayoutIdLst>
  <p:hf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7217959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fairplayforkids.org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healthychildren.org/English/fmp/Pages/MediaPlan.aspx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healthychildren.org/English/fmp/Pages/MediaPlan.aspx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eyc.org/sites/default/files/globally-shared/downloads/PDFs/resources/position-statements/ps_technology.pdf" TargetMode="External"/><Relationship Id="rId2" Type="http://schemas.openxmlformats.org/officeDocument/2006/relationships/hyperlink" Target="http://www.naeyc.org/resources/topics/technology-and-medi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aeyc.org/sites/default/files/globally-shared/downloads/PDFs/resources/topics/12_KeyMessages_Technology.pdf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eyc.org/resources/topics/technology-and-media/preschoolers-and-kindergartners" TargetMode="External"/><Relationship Id="rId2" Type="http://schemas.openxmlformats.org/officeDocument/2006/relationships/hyperlink" Target="https://www.naeyc.org/resources/topics/technology-and-media/infants-and-toddler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aeyc.org/resources/topics/technology-and-media/school-age-children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respons-ability.net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sesameworkshop.org/resources/maes-minute-screen-time-routines/" TargetMode="External"/><Relationship Id="rId2" Type="http://schemas.openxmlformats.org/officeDocument/2006/relationships/hyperlink" Target="https://childmind.org/topics/screen-time-technology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uthingtonearlychildhood.org/sparkler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3.jp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2.png"/><Relationship Id="rId7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healingspringswellness.com/" TargetMode="External"/><Relationship Id="rId4" Type="http://schemas.openxmlformats.org/officeDocument/2006/relationships/image" Target="../media/image16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uthingtonearlychildhood.org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nstagram.com/eccsouthington" TargetMode="External"/><Relationship Id="rId5" Type="http://schemas.openxmlformats.org/officeDocument/2006/relationships/hyperlink" Target="https://twitter.com/ecc_southington" TargetMode="External"/><Relationship Id="rId4" Type="http://schemas.openxmlformats.org/officeDocument/2006/relationships/hyperlink" Target="https://www.facebook.com/ECCSouthington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474" y="1852863"/>
            <a:ext cx="8832272" cy="3302669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r>
              <a:rPr lang="en-US" sz="5475" b="1" i="1" dirty="0"/>
              <a:t>Presents</a:t>
            </a:r>
            <a:endParaRPr lang="en-US" sz="5475" dirty="0"/>
          </a:p>
          <a:p>
            <a:r>
              <a:rPr lang="en-US" sz="5475" b="1" dirty="0"/>
              <a:t>A Community Café</a:t>
            </a:r>
            <a:r>
              <a:rPr lang="en-US" sz="5400" b="1" dirty="0"/>
              <a:t>: The Impact of Screen Usage on Children and Families</a:t>
            </a:r>
          </a:p>
          <a:p>
            <a:endParaRPr lang="en-US" sz="5475" dirty="0"/>
          </a:p>
          <a:p>
            <a:r>
              <a:rPr lang="en-US" sz="5450" b="1" dirty="0">
                <a:latin typeface="Calibri"/>
                <a:cs typeface="Calibri"/>
              </a:rPr>
              <a:t>May 23, 2024 </a:t>
            </a:r>
            <a:endParaRPr lang="en-US" sz="5450" dirty="0">
              <a:latin typeface="Calibri"/>
              <a:cs typeface="Calibri"/>
            </a:endParaRPr>
          </a:p>
          <a:p>
            <a:r>
              <a:rPr lang="en-US" sz="5475" b="1" i="1" dirty="0"/>
              <a:t>www.southingtonearlychildhood.org</a:t>
            </a:r>
          </a:p>
          <a:p>
            <a:endParaRPr lang="en-US" sz="2625" dirty="0"/>
          </a:p>
          <a:p>
            <a:r>
              <a:rPr lang="en-US" sz="2625" dirty="0"/>
              <a:t>© 2024 Early Childhood Collaborative of Southington</a:t>
            </a:r>
            <a:endParaRPr lang="en-US" sz="4425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BEC595-5688-4BEB-8E27-D1A5DEB92E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40" y="125986"/>
            <a:ext cx="7787987" cy="1640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5590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87" y="1"/>
            <a:ext cx="7886700" cy="994172"/>
          </a:xfrm>
        </p:spPr>
        <p:txBody>
          <a:bodyPr/>
          <a:lstStyle/>
          <a:p>
            <a:r>
              <a:rPr lang="en-US" dirty="0"/>
              <a:t>Why this topic?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680" y="863298"/>
            <a:ext cx="8519114" cy="412616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500" dirty="0">
                <a:ea typeface="Calibri"/>
                <a:cs typeface="Calibri"/>
              </a:rPr>
              <a:t>Excessive screen-time in early childhood can lead to cognitive, language and socio-emotional delays. Poor executive function in preschoolers. 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500" dirty="0">
                <a:ea typeface="Calibri"/>
                <a:cs typeface="Calibri"/>
              </a:rPr>
              <a:t>1-2 hours of screen exposure in early childhood connected to higher levels of aggression, sleep disturbances, obesity, lower math/school  achievement... - Paul Weigle, Campaign for Commerical Free Childhood at </a:t>
            </a:r>
            <a:r>
              <a:rPr lang="en-US" sz="2500" dirty="0">
                <a:ea typeface="Calibri"/>
                <a:cs typeface="Calibri"/>
                <a:hlinkClick r:id="rId3"/>
              </a:rPr>
              <a:t>https://fairplayforkids.org/</a:t>
            </a:r>
            <a:endParaRPr lang="en-US" sz="25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456560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33962" y="1981457"/>
            <a:ext cx="6087979" cy="2397123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sz="3200" b="1" dirty="0">
                <a:latin typeface="Calibri"/>
                <a:ea typeface="Calibri" panose="020F0502020204030204" pitchFamily="34" charset="0"/>
                <a:cs typeface="Calibri"/>
              </a:rPr>
              <a:t>Recommendations</a:t>
            </a:r>
          </a:p>
          <a:p>
            <a:r>
              <a:rPr lang="en-US" dirty="0">
                <a:latin typeface="Calibri"/>
                <a:ea typeface="Calibri" panose="020F0502020204030204" pitchFamily="34" charset="0"/>
                <a:cs typeface="Calibri"/>
              </a:rPr>
              <a:t>American Academy of Pediatrics</a:t>
            </a:r>
          </a:p>
          <a:p>
            <a:r>
              <a:rPr lang="en-US" dirty="0">
                <a:latin typeface="Calibri"/>
                <a:ea typeface="Calibri" panose="020F0502020204030204" pitchFamily="34" charset="0"/>
                <a:cs typeface="Calibri"/>
              </a:rPr>
              <a:t>The American Academy of Child and Adolescent Psychiatry</a:t>
            </a:r>
          </a:p>
          <a:p>
            <a:r>
              <a:rPr lang="en-US" dirty="0">
                <a:latin typeface="Calibri"/>
                <a:ea typeface="Calibri"/>
                <a:cs typeface="Calibri"/>
              </a:rPr>
              <a:t>NAEYC</a:t>
            </a:r>
          </a:p>
          <a:p>
            <a:r>
              <a:rPr lang="en-US" dirty="0">
                <a:latin typeface="Calibri"/>
                <a:ea typeface="Calibri"/>
                <a:cs typeface="Calibri"/>
              </a:rPr>
              <a:t>Digital </a:t>
            </a:r>
            <a:r>
              <a:rPr lang="en-US" dirty="0" err="1">
                <a:latin typeface="Calibri"/>
                <a:ea typeface="Calibri"/>
                <a:cs typeface="Calibri"/>
              </a:rPr>
              <a:t>ResponsAbility</a:t>
            </a:r>
            <a:endParaRPr lang="en-US" dirty="0">
              <a:latin typeface="Calibri"/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4C7BF0-D7B6-40C7-A068-FBBC723A78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40" y="125986"/>
            <a:ext cx="7787987" cy="1640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1425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E15E9C-EF35-C82E-4740-EA2452B224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0" i="0" dirty="0">
                <a:solidFill>
                  <a:srgbClr val="41404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There is no research showing that when children younger than 2 years old use screen media independently it enhances their development.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CE6620-0B94-E56C-5189-DBADB5851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060F8-BA88-4125-BF39-73487A223A29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7461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41CF7-278E-4E9F-4C3F-6677EFB76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American Academy of Pediatrics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D228E4-1439-73DB-C140-19960D613A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017" y="949570"/>
            <a:ext cx="8515350" cy="4000436"/>
          </a:xfrm>
        </p:spPr>
        <p:txBody>
          <a:bodyPr>
            <a:normAutofit fontScale="85000" lnSpcReduction="20000"/>
          </a:bodyPr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A1A1A"/>
                </a:solidFill>
                <a:effectLst/>
                <a:highlight>
                  <a:srgbClr val="FFFFFF"/>
                </a:highlight>
              </a:rPr>
              <a:t>Younger than 18 months, discourage use of screen media other than video-chatting.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A1A1A"/>
                </a:solidFill>
                <a:effectLst/>
                <a:highlight>
                  <a:srgbClr val="FFFFFF"/>
                </a:highlight>
              </a:rPr>
              <a:t>18 to 24 months of age, choose high-quality programming/apps and use them together with children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A1A1A"/>
                </a:solidFill>
                <a:effectLst/>
                <a:highlight>
                  <a:srgbClr val="FFFFFF"/>
                </a:highlight>
              </a:rPr>
              <a:t>Age 2 -5, limit media to 1 hour or less per day of high-quality programming. 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A1A1A"/>
                </a:solidFill>
                <a:highlight>
                  <a:srgbClr val="FFFFFF"/>
                </a:highlight>
              </a:rPr>
              <a:t>No </a:t>
            </a:r>
            <a:r>
              <a:rPr lang="en-US" b="0" i="0" dirty="0">
                <a:solidFill>
                  <a:srgbClr val="1A1A1A"/>
                </a:solidFill>
                <a:effectLst/>
                <a:highlight>
                  <a:srgbClr val="FFFFFF"/>
                </a:highlight>
              </a:rPr>
              <a:t>screens during meals and for 1 hour before bedtime.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A1A1A"/>
                </a:solidFill>
                <a:effectLst/>
                <a:highlight>
                  <a:srgbClr val="FFFFFF"/>
                </a:highlight>
              </a:rPr>
              <a:t>Keep bedrooms, mealtimes, and parent–child playtimes screen free</a:t>
            </a:r>
            <a:r>
              <a:rPr lang="en-US" dirty="0">
                <a:solidFill>
                  <a:srgbClr val="1A1A1A"/>
                </a:solidFill>
                <a:highlight>
                  <a:srgbClr val="FFFFFF"/>
                </a:highlight>
              </a:rPr>
              <a:t>.</a:t>
            </a:r>
            <a:endParaRPr lang="en-US" b="0" i="0" dirty="0">
              <a:solidFill>
                <a:srgbClr val="1A1A1A"/>
              </a:solidFill>
              <a:effectLst/>
              <a:highlight>
                <a:srgbClr val="FFFFFF"/>
              </a:highlight>
            </a:endParaRPr>
          </a:p>
          <a:p>
            <a:endParaRPr lang="en-US" dirty="0"/>
          </a:p>
          <a:p>
            <a:r>
              <a:rPr lang="en-US" dirty="0"/>
              <a:t>https://www.aap.org/en/patient-care/media-and-children/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110839-66AE-4071-43A3-4D825F588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060F8-BA88-4125-BF39-73487A223A29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9006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41CF7-278E-4E9F-4C3F-6677EFB76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American Academy of Pediatrics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D228E4-1439-73DB-C140-19960D613A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040787"/>
            <a:ext cx="8219515" cy="3558763"/>
          </a:xfrm>
        </p:spPr>
        <p:txBody>
          <a:bodyPr>
            <a:normAutofit/>
          </a:bodyPr>
          <a:lstStyle/>
          <a:p>
            <a:pPr marL="0" indent="0" algn="l" fontAlgn="base">
              <a:buNone/>
            </a:pPr>
            <a:r>
              <a:rPr lang="en-US" b="0" i="0" dirty="0">
                <a:solidFill>
                  <a:srgbClr val="1A1A1A"/>
                </a:solidFill>
                <a:effectLst/>
                <a:highlight>
                  <a:srgbClr val="FFFFFF"/>
                </a:highlight>
              </a:rPr>
              <a:t>Develop, consistently follow, and routinely revisit a Family Media Use plan</a:t>
            </a:r>
            <a:r>
              <a:rPr lang="en-US" b="0" i="0" dirty="0">
                <a:solidFill>
                  <a:srgbClr val="1A1A1A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.</a:t>
            </a:r>
          </a:p>
          <a:p>
            <a:pPr marL="0" indent="0" algn="l" fontAlgn="base">
              <a:buNone/>
            </a:pPr>
            <a:endParaRPr lang="en-US" b="0" i="0" dirty="0">
              <a:solidFill>
                <a:srgbClr val="1A1A1A"/>
              </a:solidFill>
              <a:effectLst/>
              <a:highlight>
                <a:srgbClr val="FFFFFF"/>
              </a:highlight>
              <a:latin typeface="Open Sans" panose="020B0606030504020204" pitchFamily="34" charset="0"/>
            </a:endParaRPr>
          </a:p>
          <a:p>
            <a:pPr marL="0" indent="0" algn="l" fontAlgn="base">
              <a:buNone/>
            </a:pPr>
            <a:r>
              <a:rPr lang="en-US" b="0" i="0" dirty="0">
                <a:solidFill>
                  <a:srgbClr val="1A1A1A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 </a:t>
            </a:r>
            <a:endParaRPr lang="en-US" b="0" i="0" dirty="0">
              <a:solidFill>
                <a:srgbClr val="1A1A1A"/>
              </a:solidFill>
              <a:effectLst/>
              <a:highlight>
                <a:srgbClr val="FFFFFF"/>
              </a:highlight>
              <a:latin typeface="Open Sans" panose="020B0606030504020204" pitchFamily="34" charset="0"/>
              <a:hlinkClick r:id="rId2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endParaRPr lang="en-US" dirty="0">
              <a:solidFill>
                <a:srgbClr val="1A1A1A"/>
              </a:solidFill>
              <a:highlight>
                <a:srgbClr val="FFFFFF"/>
              </a:highlight>
              <a:latin typeface="Open Sans" panose="020B0606030504020204" pitchFamily="34" charset="0"/>
              <a:hlinkClick r:id="rId2"/>
            </a:endParaRPr>
          </a:p>
          <a:p>
            <a:pPr marL="0" indent="0" algn="l" fontAlgn="base">
              <a:buNone/>
            </a:pPr>
            <a:r>
              <a:rPr lang="en-US" sz="2400" b="0" i="0" dirty="0">
                <a:solidFill>
                  <a:srgbClr val="1A1A1A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  <a:hlinkClick r:id="rId2"/>
              </a:rPr>
              <a:t>https://www.healthychildren.org/English/fmp/Pages/MediaPlan.aspx</a:t>
            </a:r>
            <a:r>
              <a:rPr lang="en-US" sz="2400" b="0" i="0" dirty="0">
                <a:solidFill>
                  <a:srgbClr val="1A1A1A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</a:t>
            </a:r>
            <a:endParaRPr lang="en-US" sz="2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110839-66AE-4071-43A3-4D825F588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060F8-BA88-4125-BF39-73487A223A29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F38C37-1549-A8B8-D2ED-0A0F36FCFB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836" y="2034959"/>
            <a:ext cx="8640862" cy="140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5130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D228E4-1439-73DB-C140-19960D613A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934" y="2473904"/>
            <a:ext cx="8219515" cy="2283342"/>
          </a:xfrm>
        </p:spPr>
        <p:txBody>
          <a:bodyPr>
            <a:normAutofit lnSpcReduction="10000"/>
          </a:bodyPr>
          <a:lstStyle/>
          <a:p>
            <a:pPr marL="0" indent="0" algn="l" fontAlgn="base">
              <a:buNone/>
            </a:pPr>
            <a:r>
              <a:rPr lang="en-US" b="0" i="0" dirty="0">
                <a:solidFill>
                  <a:srgbClr val="1A1A1A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Similar guidelines to AAP.</a:t>
            </a:r>
          </a:p>
          <a:p>
            <a:pPr marL="0" indent="0" algn="l" fontAlgn="base">
              <a:buNone/>
            </a:pPr>
            <a:endParaRPr lang="en-US" b="0" i="0" dirty="0">
              <a:solidFill>
                <a:srgbClr val="1A1A1A"/>
              </a:solidFill>
              <a:effectLst/>
              <a:highlight>
                <a:srgbClr val="FFFFFF"/>
              </a:highlight>
              <a:latin typeface="Open Sans" panose="020B0606030504020204" pitchFamily="34" charset="0"/>
            </a:endParaRPr>
          </a:p>
          <a:p>
            <a:pPr marL="0" indent="0" algn="l" fontAlgn="base">
              <a:buNone/>
            </a:pPr>
            <a:r>
              <a:rPr lang="en-US" b="0" i="0" dirty="0">
                <a:solidFill>
                  <a:srgbClr val="1A1A1A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 </a:t>
            </a:r>
            <a:r>
              <a:rPr lang="en-US" dirty="0">
                <a:solidFill>
                  <a:srgbClr val="1A1A1A"/>
                </a:solidFill>
                <a:highlight>
                  <a:srgbClr val="FFFFFF"/>
                </a:highlight>
                <a:latin typeface="Open Sans" panose="020B0606030504020204" pitchFamily="34" charset="0"/>
                <a:hlinkClick r:id="rId2"/>
              </a:rPr>
              <a:t>https://www.aacap.org/AACAP/Families_and_Youth/Facts_for_Families/FFF-Guide/Children-And-Watching-TV-054.aspx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110839-66AE-4071-43A3-4D825F588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060F8-BA88-4125-BF39-73487A223A29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56B05B-87E2-657B-065A-6388FB5E3D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3895" y="132960"/>
            <a:ext cx="4416976" cy="218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1986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4E45F-81D7-B5A0-FD44-1BDF7FA77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285" y="454578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en-US" dirty="0"/>
              <a:t>Technology and Interactive Media as Tools in Early Childhood Programs Serving Children from Birth through Age 8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41D5E8-5DE4-DF80-C0AF-63610BAD2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285" y="1645919"/>
            <a:ext cx="7886700" cy="3121460"/>
          </a:xfrm>
        </p:spPr>
        <p:txBody>
          <a:bodyPr>
            <a:normAutofit fontScale="92500"/>
          </a:bodyPr>
          <a:lstStyle/>
          <a:p>
            <a:r>
              <a:rPr lang="en-US" dirty="0"/>
              <a:t>A joint position statement issued by the National Association for the Education of Young Children and the Fred Rogers Center for Early Learning and Children's Media at Saint Vincent College. (1/2012)</a:t>
            </a:r>
          </a:p>
          <a:p>
            <a:r>
              <a:rPr lang="en-US" sz="2600" dirty="0">
                <a:hlinkClick r:id="rId2"/>
              </a:rPr>
              <a:t>www.naeyc.org/resources/topics/technology-and-media</a:t>
            </a:r>
            <a:r>
              <a:rPr lang="en-US" sz="2600" dirty="0"/>
              <a:t> </a:t>
            </a:r>
          </a:p>
          <a:p>
            <a:r>
              <a:rPr lang="en-US" dirty="0">
                <a:hlinkClick r:id="rId3"/>
              </a:rPr>
              <a:t>Read the Position Statement (PDF)</a:t>
            </a:r>
            <a:endParaRPr lang="en-US" dirty="0"/>
          </a:p>
          <a:p>
            <a:pPr algn="l"/>
            <a:r>
              <a:rPr lang="en-US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View Key Messages Summary (PDF)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68C35D-3886-A013-1124-74DC80743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060F8-BA88-4125-BF39-73487A223A29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6773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608C3-C9F1-2311-2C9D-3CB69097A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NAEYC Key Messages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DF41FF-3B8A-BF4F-AC13-3B575B3FA9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285" y="858129"/>
            <a:ext cx="7886700" cy="39092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414042"/>
                </a:solidFill>
                <a:effectLst/>
                <a:highlight>
                  <a:srgbClr val="FFFFFF"/>
                </a:highlight>
                <a:latin typeface="Lato" panose="020F0502020204030203" pitchFamily="34" charset="0"/>
              </a:rPr>
              <a:t> When used intentionally and appropriately, technology and interactive media are effective tools to support learning and development.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414042"/>
                </a:solidFill>
                <a:effectLst/>
                <a:highlight>
                  <a:srgbClr val="FFFFFF"/>
                </a:highlight>
                <a:latin typeface="Lato" panose="020F0502020204030203" pitchFamily="34" charset="0"/>
              </a:rPr>
              <a:t> Intentional use requires early childhood teachers and administrators to have information and resources regarding the nature of these tools and the implications of their use with children.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414042"/>
                </a:solidFill>
                <a:effectLst/>
                <a:highlight>
                  <a:srgbClr val="FFFFFF"/>
                </a:highlight>
                <a:latin typeface="Lato" panose="020F0502020204030203" pitchFamily="34" charset="0"/>
              </a:rPr>
              <a:t> Limitations on the use of technology and media are important.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414042"/>
                </a:solidFill>
                <a:effectLst/>
                <a:highlight>
                  <a:srgbClr val="FFFFFF"/>
                </a:highlight>
                <a:latin typeface="Lato" panose="020F0502020204030203" pitchFamily="34" charset="0"/>
              </a:rPr>
              <a:t> Special considerations must be given to the use of technology with infants and toddlers.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414042"/>
                </a:solidFill>
                <a:effectLst/>
                <a:highlight>
                  <a:srgbClr val="FFFFFF"/>
                </a:highlight>
                <a:latin typeface="Lato" panose="020F0502020204030203" pitchFamily="34" charset="0"/>
              </a:rPr>
              <a:t> Attention to digital citizenship and equitable access is essential.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414042"/>
                </a:solidFill>
                <a:effectLst/>
                <a:highlight>
                  <a:srgbClr val="FFFFFF"/>
                </a:highlight>
                <a:latin typeface="Lato" panose="020F0502020204030203" pitchFamily="34" charset="0"/>
              </a:rPr>
              <a:t> Ongoing research and professional development are needed.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35EA63-83AC-7DCF-C67F-09BE84DFA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060F8-BA88-4125-BF39-73487A223A29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3263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608C3-C9F1-2311-2C9D-3CB69097A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NAEYC Effective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DF41FF-3B8A-BF4F-AC13-3B575B3FA9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414042"/>
                </a:solidFill>
                <a:effectLst/>
                <a:highlight>
                  <a:srgbClr val="FFFFFF"/>
                </a:highlight>
                <a:latin typeface="Lato" panose="020F0502020204030203" pitchFamily="34" charset="0"/>
              </a:rPr>
              <a:t> </a:t>
            </a:r>
            <a:r>
              <a:rPr lang="en-US" sz="2000" b="0" i="0" u="none" strike="noStrike" dirty="0">
                <a:solidFill>
                  <a:srgbClr val="F15D22"/>
                </a:solidFill>
                <a:effectLst/>
                <a:highlight>
                  <a:srgbClr val="FFFFFF"/>
                </a:highlight>
                <a:latin typeface="Lato" panose="020F0502020204030203" pitchFamily="34" charset="0"/>
                <a:hlinkClick r:id="rId2"/>
              </a:rPr>
              <a:t>Examples of Effective Practice with Infants and Toddlers</a:t>
            </a:r>
            <a:endParaRPr lang="en-US" sz="2000" b="0" i="0" dirty="0">
              <a:solidFill>
                <a:srgbClr val="414042"/>
              </a:solidFill>
              <a:effectLst/>
              <a:highlight>
                <a:srgbClr val="FFFFFF"/>
              </a:highlight>
              <a:latin typeface="Lato" panose="020F0502020204030203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414042"/>
                </a:solidFill>
                <a:effectLst/>
                <a:highlight>
                  <a:srgbClr val="FFFFFF"/>
                </a:highlight>
                <a:latin typeface="Lato" panose="020F0502020204030203" pitchFamily="34" charset="0"/>
              </a:rPr>
              <a:t> </a:t>
            </a:r>
            <a:r>
              <a:rPr lang="en-US" sz="2000" b="0" i="0" u="none" strike="noStrike" dirty="0">
                <a:solidFill>
                  <a:srgbClr val="F15D22"/>
                </a:solidFill>
                <a:effectLst/>
                <a:highlight>
                  <a:srgbClr val="FFFFFF"/>
                </a:highlight>
                <a:latin typeface="Lato" panose="020F0502020204030203" pitchFamily="34" charset="0"/>
                <a:hlinkClick r:id="rId3"/>
              </a:rPr>
              <a:t>Examples of Effective Practice with Preschoolers and Kindergarteners</a:t>
            </a:r>
            <a:endParaRPr lang="en-US" sz="2000" b="0" i="0" dirty="0">
              <a:solidFill>
                <a:srgbClr val="414042"/>
              </a:solidFill>
              <a:effectLst/>
              <a:highlight>
                <a:srgbClr val="FFFFFF"/>
              </a:highlight>
              <a:latin typeface="Lato" panose="020F0502020204030203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414042"/>
                </a:solidFill>
                <a:effectLst/>
                <a:highlight>
                  <a:srgbClr val="FFFFFF"/>
                </a:highlight>
                <a:latin typeface="Lato" panose="020F0502020204030203" pitchFamily="34" charset="0"/>
              </a:rPr>
              <a:t> </a:t>
            </a:r>
            <a:r>
              <a:rPr lang="en-US" sz="2000" b="0" i="0" u="none" strike="noStrike" dirty="0">
                <a:solidFill>
                  <a:srgbClr val="F15D22"/>
                </a:solidFill>
                <a:effectLst/>
                <a:highlight>
                  <a:srgbClr val="FFFFFF"/>
                </a:highlight>
                <a:latin typeface="Lato" panose="020F0502020204030203" pitchFamily="34" charset="0"/>
                <a:hlinkClick r:id="rId4"/>
              </a:rPr>
              <a:t>Examples of Effective Practice with School-Age Children</a:t>
            </a:r>
            <a:endParaRPr lang="en-US" sz="2000" b="0" i="0" dirty="0">
              <a:solidFill>
                <a:srgbClr val="414042"/>
              </a:solidFill>
              <a:effectLst/>
              <a:highlight>
                <a:srgbClr val="FFFFFF"/>
              </a:highlight>
              <a:latin typeface="Lato" panose="020F0502020204030203" pitchFamily="34" charset="0"/>
            </a:endParaRPr>
          </a:p>
          <a:p>
            <a:pPr marL="0" indent="0" algn="ctr">
              <a:buNone/>
            </a:pPr>
            <a:endParaRPr lang="en-US" sz="3600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35EA63-83AC-7DCF-C67F-09BE84DFA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060F8-BA88-4125-BF39-73487A223A29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6011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09DCE-4600-AB81-1EDB-BDF09FAC26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17634"/>
            <a:ext cx="7886700" cy="3277095"/>
          </a:xfrm>
        </p:spPr>
        <p:txBody>
          <a:bodyPr>
            <a:normAutofit/>
          </a:bodyPr>
          <a:lstStyle/>
          <a:p>
            <a:r>
              <a:rPr lang="en-US" dirty="0"/>
              <a:t>Blog</a:t>
            </a:r>
          </a:p>
          <a:p>
            <a:r>
              <a:rPr lang="en-US" dirty="0"/>
              <a:t>Classes</a:t>
            </a:r>
          </a:p>
          <a:p>
            <a:r>
              <a:rPr lang="en-US" dirty="0"/>
              <a:t>Videos</a:t>
            </a:r>
          </a:p>
          <a:p>
            <a:r>
              <a:rPr lang="en-US" dirty="0"/>
              <a:t>Books</a:t>
            </a:r>
          </a:p>
          <a:p>
            <a:endParaRPr lang="en-US" dirty="0"/>
          </a:p>
          <a:p>
            <a:r>
              <a:rPr lang="en-US" dirty="0">
                <a:hlinkClick r:id="rId2"/>
              </a:rPr>
              <a:t>https://respons-ability.net/</a:t>
            </a: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872988-2541-06F1-D7AD-EF2F9EC9C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060F8-BA88-4125-BF39-73487A223A29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B8C9BB-794B-481E-3280-635CDC6CFF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6179" y="34728"/>
            <a:ext cx="5996260" cy="1571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076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926431"/>
            <a:ext cx="8321040" cy="370271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28625" indent="-428625"/>
            <a:r>
              <a:rPr lang="en-US" dirty="0"/>
              <a:t>Welcome and Introductions</a:t>
            </a:r>
          </a:p>
          <a:p>
            <a:pPr marL="428625" indent="-428625"/>
            <a:r>
              <a:rPr lang="en-US" dirty="0"/>
              <a:t>What and Why</a:t>
            </a:r>
          </a:p>
          <a:p>
            <a:pPr marL="428625" indent="-428625"/>
            <a:r>
              <a:rPr lang="en-US" dirty="0"/>
              <a:t>Recommendations</a:t>
            </a:r>
          </a:p>
          <a:p>
            <a:pPr marL="428625" indent="-428625"/>
            <a:r>
              <a:rPr lang="en-US" dirty="0">
                <a:ea typeface="Calibri"/>
                <a:cs typeface="Calibri"/>
              </a:rPr>
              <a:t>Sparkler</a:t>
            </a:r>
          </a:p>
          <a:p>
            <a:pPr marL="428625" indent="-428625"/>
            <a:r>
              <a:rPr lang="en-US" dirty="0">
                <a:cs typeface="Calibri"/>
              </a:rPr>
              <a:t>Building a "Kit"</a:t>
            </a:r>
            <a:endParaRPr lang="en-US" dirty="0"/>
          </a:p>
          <a:p>
            <a:pPr marL="428625" indent="-428625"/>
            <a:r>
              <a:rPr lang="en-US" dirty="0">
                <a:cs typeface="Calibri"/>
              </a:rPr>
              <a:t>Speaker – Kristin Rouse</a:t>
            </a:r>
          </a:p>
          <a:p>
            <a:pPr marL="428625" indent="-428625"/>
            <a:r>
              <a:rPr lang="en-US" dirty="0"/>
              <a:t>What can we do?</a:t>
            </a:r>
            <a:endParaRPr lang="en-US" dirty="0">
              <a:cs typeface="Calibri"/>
            </a:endParaRPr>
          </a:p>
          <a:p>
            <a:pPr marL="428625" indent="-428625"/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858886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CFEF9-F1F4-31F5-1285-963402E81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6614"/>
            <a:ext cx="7886700" cy="1782185"/>
          </a:xfrm>
        </p:spPr>
        <p:txBody>
          <a:bodyPr>
            <a:normAutofit/>
          </a:bodyPr>
          <a:lstStyle/>
          <a:p>
            <a:r>
              <a:rPr lang="en-US" b="0" i="1" dirty="0">
                <a:highlight>
                  <a:srgbClr val="FFFFFF"/>
                </a:highlight>
                <a:latin typeface="var(--global-heading-font-family)"/>
              </a:rPr>
              <a:t>The 3Ms of Fearless Digital Parenting: Proven Tools to Help You Raise Smart and Savvy Online Kids by Carrie Rogers-Whitehead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6B33C3-98C4-D08F-33AE-903C1703EF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285" y="2272553"/>
            <a:ext cx="7886700" cy="2173715"/>
          </a:xfrm>
        </p:spPr>
        <p:txBody>
          <a:bodyPr/>
          <a:lstStyle/>
          <a:p>
            <a:r>
              <a:rPr lang="en-US" b="1" i="0" dirty="0">
                <a:solidFill>
                  <a:srgbClr val="10334B"/>
                </a:solidFill>
                <a:effectLst/>
                <a:highlight>
                  <a:srgbClr val="FFFFFF"/>
                </a:highlight>
                <a:latin typeface="Karla" pitchFamily="2" charset="0"/>
              </a:rPr>
              <a:t>Model</a:t>
            </a:r>
            <a:r>
              <a:rPr lang="en-US" b="0" i="0" dirty="0">
                <a:solidFill>
                  <a:srgbClr val="10334B"/>
                </a:solidFill>
                <a:effectLst/>
                <a:highlight>
                  <a:srgbClr val="FFFFFF"/>
                </a:highlight>
                <a:latin typeface="Karla" pitchFamily="2" charset="0"/>
              </a:rPr>
              <a:t> good tech behavior (age 0-8)</a:t>
            </a:r>
          </a:p>
          <a:p>
            <a:r>
              <a:rPr lang="en-US" b="1" i="0" dirty="0">
                <a:solidFill>
                  <a:srgbClr val="10334B"/>
                </a:solidFill>
                <a:effectLst/>
                <a:highlight>
                  <a:srgbClr val="FFFFFF"/>
                </a:highlight>
                <a:latin typeface="Karla" pitchFamily="2" charset="0"/>
              </a:rPr>
              <a:t>Manage</a:t>
            </a:r>
            <a:r>
              <a:rPr lang="en-US" b="0" i="0" dirty="0">
                <a:solidFill>
                  <a:srgbClr val="10334B"/>
                </a:solidFill>
                <a:effectLst/>
                <a:highlight>
                  <a:srgbClr val="FFFFFF"/>
                </a:highlight>
                <a:latin typeface="Karla" pitchFamily="2" charset="0"/>
              </a:rPr>
              <a:t> a growing tween’s digital life  </a:t>
            </a:r>
          </a:p>
          <a:p>
            <a:r>
              <a:rPr lang="en-US" b="1" i="0" dirty="0">
                <a:solidFill>
                  <a:srgbClr val="10334B"/>
                </a:solidFill>
                <a:effectLst/>
                <a:highlight>
                  <a:srgbClr val="FFFFFF"/>
                </a:highlight>
                <a:latin typeface="Karla" pitchFamily="2" charset="0"/>
              </a:rPr>
              <a:t>Monitor</a:t>
            </a:r>
            <a:r>
              <a:rPr lang="en-US" b="0" i="0" dirty="0">
                <a:solidFill>
                  <a:srgbClr val="10334B"/>
                </a:solidFill>
                <a:effectLst/>
                <a:highlight>
                  <a:srgbClr val="FFFFFF"/>
                </a:highlight>
                <a:latin typeface="Karla" pitchFamily="2" charset="0"/>
              </a:rPr>
              <a:t> their teen’s behavior and mentor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A4DD2E-CEDC-2B78-F624-E230E03D5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060F8-BA88-4125-BF39-73487A223A29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9419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B7B85-6B83-97E6-B36A-CF72D1F47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71131A-2921-8243-C8F0-C3BCF9F892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Child Mind Institute -Screen Time &amp; Technology, Learn how to help kids use screens in a healthy way.  </a:t>
            </a:r>
            <a:r>
              <a:rPr lang="en-US" dirty="0">
                <a:hlinkClick r:id="rId2"/>
              </a:rPr>
              <a:t>https://childmind.org/topics/screen-time-technology/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Sesame Workshop – Managing Screen Time. </a:t>
            </a:r>
            <a:r>
              <a:rPr lang="en-US" dirty="0">
                <a:hlinkClick r:id="rId3"/>
              </a:rPr>
              <a:t>https://sesameworkshop.org/resources/maes-minute-screen-time-routines/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78F220-0367-7284-74FB-E38FF0594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060F8-BA88-4125-BF39-73487A223A29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6777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8341" y="2407921"/>
            <a:ext cx="8183612" cy="1755506"/>
          </a:xfrm>
        </p:spPr>
        <p:txBody>
          <a:bodyPr>
            <a:normAutofit fontScale="92500"/>
          </a:bodyPr>
          <a:lstStyle/>
          <a:p>
            <a:r>
              <a:rPr lang="en-US" sz="3600" dirty="0"/>
              <a:t>Sparkler and Developmental Screening</a:t>
            </a:r>
          </a:p>
          <a:p>
            <a:endParaRPr lang="en-US" sz="3600" dirty="0"/>
          </a:p>
          <a:p>
            <a:r>
              <a:rPr lang="en-US" sz="3600" dirty="0">
                <a:hlinkClick r:id="rId3"/>
              </a:rPr>
              <a:t>www.southingtonearlychildhood.org/sparkler/</a:t>
            </a:r>
            <a:endParaRPr lang="en-US" sz="3600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4C7BF0-D7B6-40C7-A068-FBBC723A78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40" y="125986"/>
            <a:ext cx="7787987" cy="1640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3131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4"/>
          <p:cNvSpPr/>
          <p:nvPr/>
        </p:nvSpPr>
        <p:spPr>
          <a:xfrm>
            <a:off x="75" y="-8276"/>
            <a:ext cx="9144000" cy="556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u="sng"/>
          </a:p>
        </p:txBody>
      </p:sp>
      <p:sp>
        <p:nvSpPr>
          <p:cNvPr id="117" name="Google Shape;117;p24"/>
          <p:cNvSpPr txBox="1">
            <a:spLocks noGrp="1"/>
          </p:cNvSpPr>
          <p:nvPr>
            <p:ph type="title"/>
          </p:nvPr>
        </p:nvSpPr>
        <p:spPr>
          <a:xfrm>
            <a:off x="247753" y="59899"/>
            <a:ext cx="88425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A421"/>
              </a:buClr>
              <a:buSzPts val="2300"/>
              <a:buFont typeface="Helvetica Neue"/>
              <a:buNone/>
            </a:pPr>
            <a:r>
              <a:rPr lang="en" sz="2400" b="1" dirty="0">
                <a:solidFill>
                  <a:srgbClr val="FFFFFF"/>
                </a:solidFill>
                <a:latin typeface="+mn-lt"/>
                <a:ea typeface="Nunito Black"/>
                <a:cs typeface="Nunito Black"/>
                <a:sym typeface="Nunito Black"/>
              </a:rPr>
              <a:t>Sparkler is the MOBILE Way for Families to Access ASQ</a:t>
            </a:r>
            <a:endParaRPr sz="2800" b="1" dirty="0">
              <a:solidFill>
                <a:srgbClr val="FFFFFF"/>
              </a:solidFill>
              <a:latin typeface="+mn-lt"/>
              <a:ea typeface="Nunito Black"/>
              <a:cs typeface="Nunito Black"/>
              <a:sym typeface="Nunito Black"/>
            </a:endParaRPr>
          </a:p>
        </p:txBody>
      </p:sp>
      <p:sp>
        <p:nvSpPr>
          <p:cNvPr id="118" name="Google Shape;118;p24"/>
          <p:cNvSpPr/>
          <p:nvPr/>
        </p:nvSpPr>
        <p:spPr>
          <a:xfrm>
            <a:off x="299370" y="3707605"/>
            <a:ext cx="1702200" cy="615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9" name="Google Shape;11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538" y="750849"/>
            <a:ext cx="1979874" cy="4290775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4"/>
          <p:cNvSpPr txBox="1"/>
          <p:nvPr/>
        </p:nvSpPr>
        <p:spPr>
          <a:xfrm>
            <a:off x="2550105" y="1149034"/>
            <a:ext cx="6294525" cy="3358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dk1"/>
                </a:solidFill>
                <a:latin typeface="+mn-lt"/>
                <a:ea typeface="Proxima Nova"/>
                <a:cs typeface="Proxima Nova"/>
                <a:sym typeface="Proxima Nova"/>
              </a:rPr>
              <a:t>By using Sparkler’s mobile app, families can access developmental screening whenever, wherever. </a:t>
            </a:r>
            <a:endParaRPr sz="2400" b="1" dirty="0">
              <a:solidFill>
                <a:schemeClr val="dk1"/>
              </a:solidFill>
              <a:latin typeface="+mn-lt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dk1"/>
                </a:solidFill>
                <a:latin typeface="+mn-lt"/>
                <a:ea typeface="Proxima Nova"/>
                <a:cs typeface="Proxima Nova"/>
                <a:sym typeface="Proxima Nova"/>
              </a:rPr>
              <a:t>Mobile access means: </a:t>
            </a:r>
            <a:endParaRPr sz="2400" dirty="0">
              <a:solidFill>
                <a:schemeClr val="dk1"/>
              </a:solidFill>
              <a:latin typeface="+mn-lt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roxima Nova"/>
              <a:buChar char="●"/>
            </a:pPr>
            <a:r>
              <a:rPr lang="en" sz="2400" dirty="0">
                <a:solidFill>
                  <a:schemeClr val="dk1"/>
                </a:solidFill>
                <a:latin typeface="+mn-lt"/>
                <a:ea typeface="Proxima Nova"/>
                <a:cs typeface="Proxima Nova"/>
                <a:sym typeface="Proxima Nova"/>
              </a:rPr>
              <a:t>More access to screening for families with young children, age 5 and under</a:t>
            </a:r>
            <a:endParaRPr sz="2400" dirty="0">
              <a:solidFill>
                <a:schemeClr val="dk1"/>
              </a:solidFill>
              <a:latin typeface="+mn-lt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roxima Nova"/>
              <a:buChar char="●"/>
            </a:pPr>
            <a:r>
              <a:rPr lang="en" sz="2400" dirty="0">
                <a:solidFill>
                  <a:schemeClr val="dk1"/>
                </a:solidFill>
                <a:latin typeface="+mn-lt"/>
                <a:ea typeface="Proxima Nova"/>
                <a:cs typeface="Proxima Nova"/>
                <a:sym typeface="Proxima Nova"/>
              </a:rPr>
              <a:t>More equitable access to screening</a:t>
            </a:r>
            <a:endParaRPr sz="2400" dirty="0">
              <a:solidFill>
                <a:schemeClr val="dk1"/>
              </a:solidFill>
              <a:latin typeface="+mn-lt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21" name="Google Shape;121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62793" y="4581654"/>
            <a:ext cx="1204164" cy="4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85124" y="4564827"/>
            <a:ext cx="883775" cy="489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9"/>
          <p:cNvSpPr/>
          <p:nvPr/>
        </p:nvSpPr>
        <p:spPr>
          <a:xfrm>
            <a:off x="0" y="0"/>
            <a:ext cx="9144000" cy="556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7" name="Google Shape;167;p29"/>
          <p:cNvSpPr txBox="1">
            <a:spLocks noGrp="1"/>
          </p:cNvSpPr>
          <p:nvPr>
            <p:ph type="title"/>
          </p:nvPr>
        </p:nvSpPr>
        <p:spPr>
          <a:xfrm>
            <a:off x="247753" y="59899"/>
            <a:ext cx="88425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A421"/>
              </a:buClr>
              <a:buSzPts val="2300"/>
              <a:buFont typeface="Helvetica Neue"/>
              <a:buNone/>
            </a:pPr>
            <a:r>
              <a:rPr lang="en" sz="2400" b="1" kern="1200" dirty="0">
                <a:solidFill>
                  <a:srgbClr val="FFFFFF"/>
                </a:solidFill>
                <a:latin typeface="+mn-lt"/>
                <a:sym typeface="Nunito Black"/>
              </a:rPr>
              <a:t>What Does the ASQ-3 Measure?</a:t>
            </a:r>
            <a:endParaRPr sz="2400" b="1" kern="1200" dirty="0">
              <a:solidFill>
                <a:srgbClr val="FFFFFF"/>
              </a:solidFill>
              <a:latin typeface="+mn-lt"/>
              <a:sym typeface="Nunito Black"/>
            </a:endParaRPr>
          </a:p>
        </p:txBody>
      </p:sp>
      <p:sp>
        <p:nvSpPr>
          <p:cNvPr id="168" name="Google Shape;168;p29"/>
          <p:cNvSpPr/>
          <p:nvPr/>
        </p:nvSpPr>
        <p:spPr>
          <a:xfrm>
            <a:off x="92370" y="4364355"/>
            <a:ext cx="1702200" cy="615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69" name="Google Shape;16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79300" y="1590556"/>
            <a:ext cx="1353075" cy="13530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70" name="Google Shape;170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8592" y="1692006"/>
            <a:ext cx="1251626" cy="125162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71" name="Google Shape;171;p29"/>
          <p:cNvPicPr preferRelativeResize="0"/>
          <p:nvPr/>
        </p:nvPicPr>
        <p:blipFill rotWithShape="1">
          <a:blip r:embed="rId5">
            <a:alphaModFix/>
          </a:blip>
          <a:srcRect l="13755" t="20016" r="17501" b="18110"/>
          <a:stretch/>
        </p:blipFill>
        <p:spPr>
          <a:xfrm>
            <a:off x="7284813" y="1830714"/>
            <a:ext cx="1082400" cy="97420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72" name="Google Shape;172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43595" y="1639473"/>
            <a:ext cx="1251625" cy="125162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73" name="Google Shape;173;p29"/>
          <p:cNvSpPr txBox="1"/>
          <p:nvPr/>
        </p:nvSpPr>
        <p:spPr>
          <a:xfrm>
            <a:off x="6964688" y="2860513"/>
            <a:ext cx="17022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roxima Nova"/>
                <a:ea typeface="Proxima Nova"/>
                <a:cs typeface="Proxima Nova"/>
                <a:sym typeface="Proxima Nova"/>
              </a:rPr>
              <a:t>Personal-Social</a:t>
            </a:r>
            <a:endParaRPr kumimoji="0" sz="1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roxima Nova"/>
                <a:ea typeface="Proxima Nova"/>
                <a:cs typeface="Proxima Nova"/>
                <a:sym typeface="Proxima Nova"/>
              </a:rPr>
              <a:t>(Heart)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74" name="Google Shape;174;p29"/>
          <p:cNvSpPr txBox="1"/>
          <p:nvPr/>
        </p:nvSpPr>
        <p:spPr>
          <a:xfrm>
            <a:off x="5330350" y="2860513"/>
            <a:ext cx="17022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roxima Nova"/>
                <a:ea typeface="Proxima Nova"/>
                <a:cs typeface="Proxima Nova"/>
                <a:sym typeface="Proxima Nova"/>
              </a:rPr>
              <a:t>Problem-Solving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roxima Nova"/>
                <a:ea typeface="Proxima Nova"/>
                <a:cs typeface="Proxima Nova"/>
                <a:sym typeface="Proxima Nova"/>
              </a:rPr>
              <a:t>(Mind)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75" name="Google Shape;175;p29"/>
          <p:cNvSpPr txBox="1"/>
          <p:nvPr/>
        </p:nvSpPr>
        <p:spPr>
          <a:xfrm>
            <a:off x="2077039" y="2860513"/>
            <a:ext cx="170220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roxima Nova"/>
                <a:ea typeface="Proxima Nova"/>
                <a:cs typeface="Proxima Nova"/>
                <a:sym typeface="Proxima Nova"/>
              </a:rPr>
              <a:t>Gross Motor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roxima Nova"/>
                <a:ea typeface="Proxima Nova"/>
                <a:cs typeface="Proxima Nova"/>
                <a:sym typeface="Proxima Nova"/>
              </a:rPr>
              <a:t>(Body)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76" name="Google Shape;176;p29"/>
          <p:cNvSpPr txBox="1"/>
          <p:nvPr/>
        </p:nvSpPr>
        <p:spPr>
          <a:xfrm>
            <a:off x="477100" y="2860513"/>
            <a:ext cx="17022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roxima Nova"/>
                <a:ea typeface="Proxima Nova"/>
                <a:cs typeface="Proxima Nova"/>
                <a:sym typeface="Proxima Nova"/>
              </a:rPr>
              <a:t>Communication</a:t>
            </a:r>
            <a:endParaRPr kumimoji="0" sz="1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roxima Nova"/>
                <a:ea typeface="Proxima Nova"/>
                <a:cs typeface="Proxima Nova"/>
                <a:sym typeface="Proxima Nova"/>
              </a:rPr>
              <a:t>(Words)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77" name="Google Shape;177;p29"/>
          <p:cNvSpPr txBox="1"/>
          <p:nvPr/>
        </p:nvSpPr>
        <p:spPr>
          <a:xfrm>
            <a:off x="248500" y="863875"/>
            <a:ext cx="8189700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" sz="2400" dirty="0">
                <a:solidFill>
                  <a:schemeClr val="dk1"/>
                </a:solidFill>
                <a:latin typeface="+mn-lt"/>
                <a:sym typeface="Proxima Nova"/>
              </a:rPr>
              <a:t>The ASQ-3 covers 5 domains of development:</a:t>
            </a:r>
            <a:endParaRPr sz="2400" dirty="0">
              <a:solidFill>
                <a:schemeClr val="dk1"/>
              </a:solidFill>
              <a:latin typeface="+mn-lt"/>
              <a:sym typeface="Proxima Nova"/>
            </a:endParaRPr>
          </a:p>
        </p:txBody>
      </p:sp>
      <p:pic>
        <p:nvPicPr>
          <p:cNvPr id="178" name="Google Shape;178;p2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662793" y="4581654"/>
            <a:ext cx="1204164" cy="4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985124" y="4564827"/>
            <a:ext cx="883775" cy="48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169;p29">
            <a:extLst>
              <a:ext uri="{FF2B5EF4-FFF2-40B4-BE49-F238E27FC236}">
                <a16:creationId xmlns:a16="http://schemas.microsoft.com/office/drawing/2014/main" id="{C6358B34-FA70-D231-FAB9-1BCE6FEE73B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73206" y="1606449"/>
            <a:ext cx="1353075" cy="13530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3" name="Google Shape;175;p29">
            <a:extLst>
              <a:ext uri="{FF2B5EF4-FFF2-40B4-BE49-F238E27FC236}">
                <a16:creationId xmlns:a16="http://schemas.microsoft.com/office/drawing/2014/main" id="{D537CC8D-6E9C-382F-612F-3418C4FB4A27}"/>
              </a:ext>
            </a:extLst>
          </p:cNvPr>
          <p:cNvSpPr txBox="1"/>
          <p:nvPr/>
        </p:nvSpPr>
        <p:spPr>
          <a:xfrm>
            <a:off x="3650244" y="2896771"/>
            <a:ext cx="170220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roxima Nova"/>
                <a:ea typeface="Proxima Nova"/>
                <a:cs typeface="Proxima Nova"/>
                <a:sym typeface="Proxima Nova"/>
              </a:rPr>
              <a:t>Fine Motor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roxima Nova"/>
                <a:ea typeface="Proxima Nova"/>
                <a:cs typeface="Proxima Nova"/>
                <a:sym typeface="Proxima Nova"/>
              </a:rPr>
              <a:t>(Body)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0"/>
          <p:cNvSpPr/>
          <p:nvPr/>
        </p:nvSpPr>
        <p:spPr>
          <a:xfrm>
            <a:off x="75" y="-8276"/>
            <a:ext cx="9144000" cy="556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5" name="Google Shape;185;p30"/>
          <p:cNvSpPr txBox="1">
            <a:spLocks noGrp="1"/>
          </p:cNvSpPr>
          <p:nvPr>
            <p:ph type="title"/>
          </p:nvPr>
        </p:nvSpPr>
        <p:spPr>
          <a:xfrm>
            <a:off x="247753" y="59899"/>
            <a:ext cx="88425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A421"/>
              </a:buClr>
              <a:buSzPts val="2300"/>
              <a:buFont typeface="Helvetica Neue"/>
              <a:buNone/>
            </a:pPr>
            <a:r>
              <a:rPr lang="en" sz="2300">
                <a:solidFill>
                  <a:srgbClr val="FFFFFF"/>
                </a:solidFill>
                <a:latin typeface="Nunito Black"/>
                <a:ea typeface="Nunito Black"/>
                <a:cs typeface="Nunito Black"/>
                <a:sym typeface="Nunito Black"/>
              </a:rPr>
              <a:t>What Does the ASQ:SE Measure?</a:t>
            </a:r>
            <a:endParaRPr sz="2400">
              <a:solidFill>
                <a:srgbClr val="FFFFFF"/>
              </a:solidFill>
              <a:latin typeface="Nunito Black"/>
              <a:ea typeface="Nunito Black"/>
              <a:cs typeface="Nunito Black"/>
              <a:sym typeface="Nunito Black"/>
            </a:endParaRPr>
          </a:p>
        </p:txBody>
      </p:sp>
      <p:sp>
        <p:nvSpPr>
          <p:cNvPr id="186" name="Google Shape;186;p30"/>
          <p:cNvSpPr/>
          <p:nvPr/>
        </p:nvSpPr>
        <p:spPr>
          <a:xfrm>
            <a:off x="92370" y="4364355"/>
            <a:ext cx="1702200" cy="615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87" name="Google Shape;187;p30"/>
          <p:cNvPicPr preferRelativeResize="0"/>
          <p:nvPr/>
        </p:nvPicPr>
        <p:blipFill rotWithShape="1">
          <a:blip r:embed="rId3">
            <a:alphaModFix/>
          </a:blip>
          <a:srcRect l="13755" t="20016" r="17501" b="18110"/>
          <a:stretch/>
        </p:blipFill>
        <p:spPr>
          <a:xfrm>
            <a:off x="412488" y="789139"/>
            <a:ext cx="1082400" cy="97420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88" name="Google Shape;188;p30"/>
          <p:cNvSpPr txBox="1"/>
          <p:nvPr/>
        </p:nvSpPr>
        <p:spPr>
          <a:xfrm>
            <a:off x="92363" y="1818938"/>
            <a:ext cx="17022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Social Emotional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(Heart)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9" name="Google Shape;189;p30"/>
          <p:cNvSpPr txBox="1"/>
          <p:nvPr/>
        </p:nvSpPr>
        <p:spPr>
          <a:xfrm>
            <a:off x="1912075" y="571500"/>
            <a:ext cx="6916200" cy="4657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400" b="0" i="0" u="none" strike="noStrike" kern="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Proxima Nova"/>
              </a:rPr>
              <a:t>The ASQ:SE-2 measures SEVEN core social-emotional behavioral areas: 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202124"/>
              </a:solidFill>
              <a:effectLst/>
              <a:highlight>
                <a:srgbClr val="FFFFFF"/>
              </a:highlight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Proxima Nova"/>
            </a:endParaRPr>
          </a:p>
          <a:p>
            <a:pPr marL="457200" marR="0" lvl="0" indent="-3175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02124"/>
              </a:buClr>
              <a:buSzPts val="1400"/>
              <a:buFont typeface="Proxima Nova"/>
              <a:buAutoNum type="arabicPeriod"/>
              <a:tabLst/>
              <a:defRPr/>
            </a:pPr>
            <a:r>
              <a:rPr kumimoji="0" lang="en" sz="1400" b="1" i="0" u="none" strike="noStrike" kern="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Proxima Nova"/>
              </a:rPr>
              <a:t>Self-regulation</a:t>
            </a:r>
            <a:r>
              <a:rPr kumimoji="0" lang="en" sz="1400" b="0" i="0" u="none" strike="noStrike" kern="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Proxima Nova"/>
              </a:rPr>
              <a:t> — A child's ability or willingness to calm or settle down or adjust to physiological or environmental conditions or stimulation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202124"/>
              </a:solidFill>
              <a:effectLst/>
              <a:highlight>
                <a:srgbClr val="FFFFFF"/>
              </a:highlight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Proxima Nova"/>
            </a:endParaRPr>
          </a:p>
          <a:p>
            <a:pPr marL="457200" marR="0" lvl="0" indent="-3175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02124"/>
              </a:buClr>
              <a:buSzPts val="1400"/>
              <a:buFont typeface="Proxima Nova"/>
              <a:buAutoNum type="arabicPeriod"/>
              <a:tabLst/>
              <a:defRPr/>
            </a:pPr>
            <a:r>
              <a:rPr kumimoji="0" lang="en" sz="1400" b="1" i="0" u="none" strike="noStrike" kern="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Proxima Nova"/>
              </a:rPr>
              <a:t>Compliance</a:t>
            </a:r>
            <a:r>
              <a:rPr kumimoji="0" lang="en" sz="1400" b="0" i="0" u="none" strike="noStrike" kern="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Proxima Nova"/>
              </a:rPr>
              <a:t> — A child's ability or willingness to conform to the direction of others and follow rules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202124"/>
              </a:solidFill>
              <a:effectLst/>
              <a:highlight>
                <a:srgbClr val="FFFFFF"/>
              </a:highlight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Proxima Nova"/>
            </a:endParaRPr>
          </a:p>
          <a:p>
            <a:pPr marL="457200" marR="0" lvl="0" indent="-3175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02124"/>
              </a:buClr>
              <a:buSzPts val="1400"/>
              <a:buFont typeface="Proxima Nova"/>
              <a:buAutoNum type="arabicPeriod"/>
              <a:tabLst/>
              <a:defRPr/>
            </a:pPr>
            <a:r>
              <a:rPr kumimoji="0" lang="en" sz="1400" b="1" i="0" u="none" strike="noStrike" kern="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Proxima Nova"/>
              </a:rPr>
              <a:t>Adaptive functioning</a:t>
            </a:r>
            <a:r>
              <a:rPr kumimoji="0" lang="en" sz="1400" b="0" i="0" u="none" strike="noStrike" kern="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Proxima Nova"/>
              </a:rPr>
              <a:t> — A child's success or ability to cope with physiological needs (e.g., sleeping, eating, elimination, safety)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202124"/>
              </a:solidFill>
              <a:effectLst/>
              <a:highlight>
                <a:srgbClr val="FFFFFF"/>
              </a:highlight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Proxima Nova"/>
            </a:endParaRPr>
          </a:p>
          <a:p>
            <a:pPr marL="457200" marR="0" lvl="0" indent="-3175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02124"/>
              </a:buClr>
              <a:buSzPts val="1400"/>
              <a:buFont typeface="Proxima Nova"/>
              <a:buAutoNum type="arabicPeriod"/>
              <a:tabLst/>
              <a:defRPr/>
            </a:pPr>
            <a:r>
              <a:rPr kumimoji="0" lang="en" sz="1400" b="1" i="0" u="none" strike="noStrike" kern="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Proxima Nova"/>
              </a:rPr>
              <a:t>Autonomy</a:t>
            </a:r>
            <a:r>
              <a:rPr kumimoji="0" lang="en" sz="1400" b="0" i="0" u="none" strike="noStrike" kern="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Proxima Nova"/>
              </a:rPr>
              <a:t> — A child's ability or willingness to self-initiate or respond without guidance (i.e., independence) 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202124"/>
              </a:solidFill>
              <a:effectLst/>
              <a:highlight>
                <a:srgbClr val="FFFFFF"/>
              </a:highlight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Proxima Nova"/>
            </a:endParaRPr>
          </a:p>
          <a:p>
            <a:pPr marL="457200" marR="0" lvl="0" indent="-3175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02124"/>
              </a:buClr>
              <a:buSzPts val="1400"/>
              <a:buFont typeface="Proxima Nova"/>
              <a:buAutoNum type="arabicPeriod"/>
              <a:tabLst/>
              <a:defRPr/>
            </a:pPr>
            <a:r>
              <a:rPr kumimoji="0" lang="en" sz="1400" b="1" i="0" u="none" strike="noStrike" kern="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Proxima Nova"/>
              </a:rPr>
              <a:t>Affect</a:t>
            </a:r>
            <a:r>
              <a:rPr kumimoji="0" lang="en" sz="1400" b="0" i="0" u="none" strike="noStrike" kern="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Proxima Nova"/>
              </a:rPr>
              <a:t> — A child's ability or willingness to demonstrate his or her own feelings and empathy for others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202124"/>
              </a:solidFill>
              <a:effectLst/>
              <a:highlight>
                <a:srgbClr val="FFFFFF"/>
              </a:highlight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Proxima Nova"/>
            </a:endParaRPr>
          </a:p>
          <a:p>
            <a:pPr marL="457200" marR="0" lvl="0" indent="-3175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02124"/>
              </a:buClr>
              <a:buSzPts val="1400"/>
              <a:buFont typeface="Proxima Nova"/>
              <a:buAutoNum type="arabicPeriod"/>
              <a:tabLst/>
              <a:defRPr/>
            </a:pPr>
            <a:r>
              <a:rPr kumimoji="0" lang="en" sz="1400" b="1" i="0" u="none" strike="noStrike" kern="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Proxima Nova"/>
              </a:rPr>
              <a:t>Social-communication</a:t>
            </a:r>
            <a:r>
              <a:rPr kumimoji="0" lang="en" sz="1400" b="0" i="0" u="none" strike="noStrike" kern="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Proxima Nova"/>
              </a:rPr>
              <a:t> — A child's ability or willingness to interact with others by responding to or initiating verbal or nonverbal signals to indicate interests or needs, feelings, and affective or internal states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202124"/>
              </a:solidFill>
              <a:effectLst/>
              <a:highlight>
                <a:srgbClr val="FFFFFF"/>
              </a:highlight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Proxima Nova"/>
            </a:endParaRPr>
          </a:p>
          <a:p>
            <a:pPr marL="457200" marR="0" lvl="0" indent="-3175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202124"/>
              </a:buClr>
              <a:buSzPts val="1400"/>
              <a:buFont typeface="Proxima Nova"/>
              <a:buAutoNum type="arabicPeriod"/>
              <a:tabLst/>
              <a:defRPr/>
            </a:pPr>
            <a:r>
              <a:rPr kumimoji="0" lang="en" sz="1400" b="1" i="0" u="none" strike="noStrike" kern="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Proxima Nova"/>
              </a:rPr>
              <a:t>Interaction</a:t>
            </a:r>
            <a:r>
              <a:rPr kumimoji="0" lang="en" sz="1400" b="0" i="0" u="none" strike="noStrike" kern="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Proxima Nova"/>
              </a:rPr>
              <a:t> — A child's ability or willingness to respond or to initiate social responses to parents, other adults, and peers.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Proxima Nov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608C3-C9F1-2311-2C9D-3CB69097A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ea typeface="Calibri"/>
                <a:cs typeface="Calibri"/>
              </a:rPr>
              <a:t>Now it is your turn!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DF41FF-3B8A-BF4F-AC13-3B575B3FA9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en-US" sz="3600" dirty="0">
                <a:ea typeface="Calibri" panose="020F0502020204030204"/>
                <a:cs typeface="Calibri" panose="020F0502020204030204"/>
              </a:rPr>
              <a:t>Let's make a kit ….</a:t>
            </a:r>
          </a:p>
          <a:p>
            <a:pPr marL="0" indent="0" algn="ctr">
              <a:buNone/>
            </a:pPr>
            <a:r>
              <a:rPr lang="en-US" sz="3600" dirty="0">
                <a:ea typeface="Calibri" panose="020F0502020204030204"/>
                <a:cs typeface="Calibri" panose="020F0502020204030204"/>
              </a:rPr>
              <a:t>Family Agreement Activity ...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35EA63-83AC-7DCF-C67F-09BE84DFA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060F8-BA88-4125-BF39-73487A223A29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7945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5249" y="2095535"/>
            <a:ext cx="6087979" cy="2568878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r>
              <a:rPr lang="en-US" sz="5900" dirty="0"/>
              <a:t>Conversation</a:t>
            </a:r>
            <a:endParaRPr lang="en-US" sz="5900" dirty="0">
              <a:latin typeface="Calibri"/>
              <a:cs typeface="Calibri"/>
            </a:endParaRPr>
          </a:p>
          <a:p>
            <a:r>
              <a:rPr lang="en-US" sz="5900" dirty="0">
                <a:latin typeface="Calibri"/>
                <a:cs typeface="Calibri"/>
              </a:rPr>
              <a:t>Speaker: Kristin Rouse, LCSW</a:t>
            </a:r>
          </a:p>
          <a:p>
            <a:r>
              <a:rPr lang="en-US" sz="3800" dirty="0">
                <a:latin typeface="Calibri"/>
                <a:cs typeface="Calibri"/>
              </a:rPr>
              <a:t>Helping children and families thrive locally here in Southington. Kristin is a licensed clinical social worker at Healing Springs Wellness Center, Plantsville </a:t>
            </a:r>
          </a:p>
          <a:p>
            <a:endParaRPr lang="en-US" sz="3800" dirty="0"/>
          </a:p>
          <a:p>
            <a:endParaRPr lang="en-US" sz="3600" dirty="0">
              <a:cs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4C7BF0-D7B6-40C7-A068-FBBC723A78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40" y="125986"/>
            <a:ext cx="7787987" cy="1640318"/>
          </a:xfrm>
          <a:prstGeom prst="rect">
            <a:avLst/>
          </a:prstGeom>
        </p:spPr>
      </p:pic>
      <p:pic>
        <p:nvPicPr>
          <p:cNvPr id="2" name="Picture 1" descr="A person smiling at camera&#10;&#10;Description automatically generated">
            <a:extLst>
              <a:ext uri="{FF2B5EF4-FFF2-40B4-BE49-F238E27FC236}">
                <a16:creationId xmlns:a16="http://schemas.microsoft.com/office/drawing/2014/main" id="{164E9AE0-734C-06AF-3F6F-273B5F823A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029" y="1941395"/>
            <a:ext cx="1934917" cy="2723018"/>
          </a:xfrm>
          <a:prstGeom prst="rect">
            <a:avLst/>
          </a:prstGeom>
        </p:spPr>
      </p:pic>
      <p:sp>
        <p:nvSpPr>
          <p:cNvPr id="8" name="Rectangle 4">
            <a:extLst>
              <a:ext uri="{FF2B5EF4-FFF2-40B4-BE49-F238E27FC236}">
                <a16:creationId xmlns:a16="http://schemas.microsoft.com/office/drawing/2014/main" id="{4F9BC44B-0D8A-0BF3-67AC-8825FF3A95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3435" y="4212522"/>
            <a:ext cx="4007224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1155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https://healingspringswellness.com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5343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1728" y="1297660"/>
            <a:ext cx="8832272" cy="4417340"/>
          </a:xfrm>
        </p:spPr>
        <p:txBody>
          <a:bodyPr>
            <a:normAutofit/>
          </a:bodyPr>
          <a:lstStyle/>
          <a:p>
            <a:pPr marL="771525" lvl="1" indent="-428625" algn="l">
              <a:buFont typeface="Arial" panose="020B0604020202020204" pitchFamily="34" charset="0"/>
              <a:buChar char="•"/>
            </a:pPr>
            <a:r>
              <a:rPr lang="en-US" sz="2625" dirty="0"/>
              <a:t>Advertising</a:t>
            </a:r>
          </a:p>
          <a:p>
            <a:pPr marL="771525" lvl="1" indent="-428625" algn="l">
              <a:buFont typeface="Arial" panose="020B0604020202020204" pitchFamily="34" charset="0"/>
              <a:buChar char="•"/>
            </a:pPr>
            <a:r>
              <a:rPr lang="en-US" sz="2625" dirty="0"/>
              <a:t>Gaming</a:t>
            </a:r>
          </a:p>
          <a:p>
            <a:pPr marL="771525" lvl="1" indent="-428625" algn="l">
              <a:buFont typeface="Arial" panose="020B0604020202020204" pitchFamily="34" charset="0"/>
              <a:buChar char="•"/>
            </a:pPr>
            <a:r>
              <a:rPr lang="en-US" sz="2625" dirty="0"/>
              <a:t>Online Safety – passwords, phishing, etc.</a:t>
            </a:r>
          </a:p>
          <a:p>
            <a:pPr marL="771525" lvl="1" indent="-428625" algn="l">
              <a:buFont typeface="Arial" panose="020B0604020202020204" pitchFamily="34" charset="0"/>
              <a:buChar char="•"/>
            </a:pPr>
            <a:r>
              <a:rPr lang="en-US" sz="2625" dirty="0"/>
              <a:t>Digital Privacy</a:t>
            </a:r>
          </a:p>
          <a:p>
            <a:pPr marL="771525" lvl="1" indent="-428625" algn="l">
              <a:buFont typeface="Arial" panose="020B0604020202020204" pitchFamily="34" charset="0"/>
              <a:buChar char="•"/>
            </a:pPr>
            <a:r>
              <a:rPr lang="en-US" sz="2625" dirty="0"/>
              <a:t>Stunts and challenges encouraging unsafe behavior</a:t>
            </a:r>
          </a:p>
          <a:p>
            <a:pPr marL="771525" lvl="1" indent="-428625" algn="l">
              <a:buFont typeface="Arial" panose="020B0604020202020204" pitchFamily="34" charset="0"/>
              <a:buChar char="•"/>
            </a:pPr>
            <a:r>
              <a:rPr lang="en-US" sz="2625" dirty="0"/>
              <a:t>Exposure to violence and misleading info</a:t>
            </a:r>
          </a:p>
          <a:p>
            <a:pPr marL="771525" lvl="1" indent="-428625" algn="l">
              <a:buFont typeface="Arial" panose="020B0604020202020204" pitchFamily="34" charset="0"/>
              <a:buChar char="•"/>
            </a:pPr>
            <a:r>
              <a:rPr lang="en-US" sz="2625" dirty="0"/>
              <a:t>Sexting, Sexual Content and Pornography</a:t>
            </a:r>
          </a:p>
          <a:p>
            <a:pPr marL="771525" lvl="1" indent="-428625" algn="l">
              <a:buFont typeface="Arial" panose="020B0604020202020204" pitchFamily="34" charset="0"/>
              <a:buChar char="•"/>
            </a:pPr>
            <a:r>
              <a:rPr lang="en-US" sz="2625" dirty="0"/>
              <a:t>Cyberbullying</a:t>
            </a:r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D4529CA-07C9-4896-969E-6A9E5C8E362B}"/>
              </a:ext>
            </a:extLst>
          </p:cNvPr>
          <p:cNvSpPr txBox="1">
            <a:spLocks/>
          </p:cNvSpPr>
          <p:nvPr/>
        </p:nvSpPr>
        <p:spPr>
          <a:xfrm>
            <a:off x="628650" y="1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 baseline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sz="4500" dirty="0"/>
              <a:t>Media Literacy As Children Grow</a:t>
            </a:r>
          </a:p>
        </p:txBody>
      </p:sp>
    </p:spTree>
    <p:extLst>
      <p:ext uri="{BB962C8B-B14F-4D97-AF65-F5344CB8AC3E}">
        <p14:creationId xmlns:p14="http://schemas.microsoft.com/office/powerpoint/2010/main" val="4429986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1728" y="1297660"/>
            <a:ext cx="8832272" cy="4417340"/>
          </a:xfrm>
        </p:spPr>
        <p:txBody>
          <a:bodyPr>
            <a:normAutofit/>
          </a:bodyPr>
          <a:lstStyle/>
          <a:p>
            <a:pPr marL="428625" indent="-428625" algn="l">
              <a:buFont typeface="Arial" panose="020B0604020202020204" pitchFamily="34" charset="0"/>
              <a:buChar char="•"/>
            </a:pPr>
            <a:r>
              <a:rPr lang="en-US" sz="3000" dirty="0"/>
              <a:t>What are your thoughts?</a:t>
            </a:r>
          </a:p>
          <a:p>
            <a:pPr marL="428625" indent="-428625" algn="l">
              <a:buFont typeface="Arial" panose="020B0604020202020204" pitchFamily="34" charset="0"/>
              <a:buChar char="•"/>
            </a:pPr>
            <a:r>
              <a:rPr lang="en-US" sz="3000" dirty="0"/>
              <a:t>What resonated with you?</a:t>
            </a:r>
          </a:p>
          <a:p>
            <a:pPr marL="428625" indent="-428625" algn="l">
              <a:buFont typeface="Arial" panose="020B0604020202020204" pitchFamily="34" charset="0"/>
              <a:buChar char="•"/>
            </a:pPr>
            <a:r>
              <a:rPr lang="en-US" sz="3000" dirty="0"/>
              <a:t>What other needs are there in the community?</a:t>
            </a:r>
          </a:p>
          <a:p>
            <a:pPr marL="428625" indent="-428625" algn="l">
              <a:buFont typeface="Arial" panose="020B0604020202020204" pitchFamily="34" charset="0"/>
              <a:buChar char="•"/>
            </a:pPr>
            <a:endParaRPr lang="en-US" sz="3000" dirty="0"/>
          </a:p>
          <a:p>
            <a:pPr algn="l"/>
            <a:r>
              <a:rPr lang="en-US" sz="3000" dirty="0"/>
              <a:t>All comments are welcome.</a:t>
            </a:r>
          </a:p>
          <a:p>
            <a:pPr marL="771525" lvl="1" indent="-428625" algn="l">
              <a:buFont typeface="Arial" panose="020B0604020202020204" pitchFamily="34" charset="0"/>
              <a:buChar char="•"/>
            </a:pPr>
            <a:endParaRPr lang="en-US" sz="2625" dirty="0"/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D4529CA-07C9-4896-969E-6A9E5C8E362B}"/>
              </a:ext>
            </a:extLst>
          </p:cNvPr>
          <p:cNvSpPr txBox="1">
            <a:spLocks/>
          </p:cNvSpPr>
          <p:nvPr/>
        </p:nvSpPr>
        <p:spPr>
          <a:xfrm>
            <a:off x="628650" y="1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 baseline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sz="4500" dirty="0"/>
              <a:t>Community Conversation</a:t>
            </a:r>
          </a:p>
        </p:txBody>
      </p:sp>
    </p:spTree>
    <p:extLst>
      <p:ext uri="{BB962C8B-B14F-4D97-AF65-F5344CB8AC3E}">
        <p14:creationId xmlns:p14="http://schemas.microsoft.com/office/powerpoint/2010/main" val="3750722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0515" y="2407921"/>
            <a:ext cx="6087979" cy="1755506"/>
          </a:xfrm>
        </p:spPr>
        <p:txBody>
          <a:bodyPr>
            <a:normAutofit/>
          </a:bodyPr>
          <a:lstStyle/>
          <a:p>
            <a:r>
              <a:rPr lang="en-US" sz="3600" dirty="0"/>
              <a:t>Welcome and Introductions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4C7BF0-D7B6-40C7-A068-FBBC723A78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40" y="125986"/>
            <a:ext cx="7787987" cy="1640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6423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0515" y="2407921"/>
            <a:ext cx="6087979" cy="1755506"/>
          </a:xfrm>
        </p:spPr>
        <p:txBody>
          <a:bodyPr>
            <a:normAutofit/>
          </a:bodyPr>
          <a:lstStyle/>
          <a:p>
            <a:r>
              <a:rPr lang="en-US" sz="3600" dirty="0"/>
              <a:t>Wrap-up and Next Steps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4C7BF0-D7B6-40C7-A068-FBBC723A78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40" y="125986"/>
            <a:ext cx="7787987" cy="1640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5695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60253A5-E6BC-1F31-11C6-677BCCDA1F34}"/>
              </a:ext>
            </a:extLst>
          </p:cNvPr>
          <p:cNvSpPr/>
          <p:nvPr/>
        </p:nvSpPr>
        <p:spPr>
          <a:xfrm>
            <a:off x="2697253" y="3278602"/>
            <a:ext cx="3515288" cy="157827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AA29F7-B6C3-42E3-9ED1-D92F52FDF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853" y="109606"/>
            <a:ext cx="8161247" cy="900254"/>
          </a:xfr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dirty="0"/>
              <a:t>Thanks to Community Cafe Supporters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F139DF-D5EF-271C-3342-8FF5372301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251" y="1141260"/>
            <a:ext cx="3945698" cy="15782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8B2E8BC-28E4-4D97-4E9D-D02E58D7E5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7784" y="3626074"/>
            <a:ext cx="2875225" cy="782858"/>
          </a:xfrm>
          <a:prstGeom prst="rect">
            <a:avLst/>
          </a:prstGeom>
        </p:spPr>
      </p:pic>
      <p:pic>
        <p:nvPicPr>
          <p:cNvPr id="7" name="Picture 6" descr="A group of colorful fish&#10;&#10;Description automatically generated">
            <a:extLst>
              <a:ext uri="{FF2B5EF4-FFF2-40B4-BE49-F238E27FC236}">
                <a16:creationId xmlns:a16="http://schemas.microsoft.com/office/drawing/2014/main" id="{023D4A3A-584D-657C-188F-10CB4811F8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8291" y="1208754"/>
            <a:ext cx="4367449" cy="1362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57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00"/>
    </mc:Choice>
    <mc:Fallback xmlns="">
      <p:transition spd="slow" advTm="1400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1728" y="1297660"/>
            <a:ext cx="8832272" cy="4417340"/>
          </a:xfrm>
        </p:spPr>
        <p:txBody>
          <a:bodyPr>
            <a:normAutofit/>
          </a:bodyPr>
          <a:lstStyle/>
          <a:p>
            <a:pPr marL="428625" indent="-428625" algn="l">
              <a:buFont typeface="Arial" panose="020B0604020202020204" pitchFamily="34" charset="0"/>
              <a:buChar char="•"/>
            </a:pPr>
            <a:r>
              <a:rPr lang="en-US" sz="3000" dirty="0"/>
              <a:t>What other needs are there in the community?</a:t>
            </a:r>
          </a:p>
          <a:p>
            <a:pPr marL="428625" indent="-428625" algn="l">
              <a:buFont typeface="Arial" panose="020B0604020202020204" pitchFamily="34" charset="0"/>
              <a:buChar char="•"/>
            </a:pPr>
            <a:r>
              <a:rPr lang="en-US" sz="3000" dirty="0"/>
              <a:t>Topics for future Community Cafes?</a:t>
            </a:r>
          </a:p>
          <a:p>
            <a:pPr marL="428625" indent="-428625" algn="l">
              <a:buFont typeface="Arial" panose="020B0604020202020204" pitchFamily="34" charset="0"/>
              <a:buChar char="•"/>
            </a:pPr>
            <a:r>
              <a:rPr lang="en-US" sz="3000" dirty="0"/>
              <a:t>How can we work together?</a:t>
            </a:r>
          </a:p>
          <a:p>
            <a:pPr marL="428625" indent="-428625" algn="l">
              <a:buFont typeface="Arial" panose="020B0604020202020204" pitchFamily="34" charset="0"/>
              <a:buChar char="•"/>
            </a:pPr>
            <a:r>
              <a:rPr lang="en-US" sz="3000" dirty="0"/>
              <a:t>What else can the ECCS do?</a:t>
            </a:r>
          </a:p>
          <a:p>
            <a:pPr marL="428625" indent="-428625" algn="l">
              <a:buFont typeface="Arial" panose="020B0604020202020204" pitchFamily="34" charset="0"/>
              <a:buChar char="•"/>
            </a:pPr>
            <a:endParaRPr lang="en-US" sz="3000" dirty="0"/>
          </a:p>
          <a:p>
            <a:pPr marL="771525" lvl="1" indent="-428625" algn="l">
              <a:buFont typeface="Arial" panose="020B0604020202020204" pitchFamily="34" charset="0"/>
              <a:buChar char="•"/>
            </a:pPr>
            <a:endParaRPr lang="en-US" sz="2625" dirty="0"/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D4529CA-07C9-4896-969E-6A9E5C8E362B}"/>
              </a:ext>
            </a:extLst>
          </p:cNvPr>
          <p:cNvSpPr txBox="1">
            <a:spLocks/>
          </p:cNvSpPr>
          <p:nvPr/>
        </p:nvSpPr>
        <p:spPr>
          <a:xfrm>
            <a:off x="628650" y="1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 baseline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sz="4500" dirty="0"/>
              <a:t>Survey</a:t>
            </a:r>
          </a:p>
        </p:txBody>
      </p:sp>
    </p:spTree>
    <p:extLst>
      <p:ext uri="{BB962C8B-B14F-4D97-AF65-F5344CB8AC3E}">
        <p14:creationId xmlns:p14="http://schemas.microsoft.com/office/powerpoint/2010/main" val="17931664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059437" y="833037"/>
            <a:ext cx="7025128" cy="3808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700" dirty="0">
                <a:latin typeface="Arial" panose="020B0604020202020204" pitchFamily="34" charset="0"/>
              </a:rPr>
              <a:t>Joanne C. Kelleher</a:t>
            </a:r>
          </a:p>
          <a:p>
            <a:pPr mar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700" dirty="0">
                <a:latin typeface="Arial" panose="020B0604020202020204" pitchFamily="34" charset="0"/>
              </a:rPr>
              <a:t>Executive Director</a:t>
            </a:r>
          </a:p>
          <a:p>
            <a:pPr mar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700" dirty="0">
                <a:latin typeface="Arial" panose="020B0604020202020204" pitchFamily="34" charset="0"/>
              </a:rPr>
              <a:t>Early Childhood Collaborative of Southington</a:t>
            </a:r>
          </a:p>
          <a:p>
            <a:pPr mar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700" dirty="0">
                <a:latin typeface="Arial" panose="020B0604020202020204" pitchFamily="34" charset="0"/>
              </a:rPr>
              <a:t>P.O. Box 210, Southington, CT 06489</a:t>
            </a:r>
          </a:p>
          <a:p>
            <a:pPr mar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700" dirty="0">
                <a:latin typeface="Arial" panose="020B0604020202020204" pitchFamily="34" charset="0"/>
                <a:hlinkClick r:id="rId3"/>
              </a:rPr>
              <a:t>www.southingtonearlychildhood.org</a:t>
            </a:r>
            <a:endParaRPr lang="en-US" altLang="en-US" sz="2700" dirty="0">
              <a:latin typeface="Arial" panose="020B0604020202020204" pitchFamily="34" charset="0"/>
            </a:endParaRPr>
          </a:p>
          <a:p>
            <a:pPr mar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700" dirty="0">
                <a:latin typeface="Arial" panose="020B0604020202020204" pitchFamily="34" charset="0"/>
                <a:hlinkClick r:id="rId4"/>
              </a:rPr>
              <a:t>https://www.facebook.com/ECCSouthington/</a:t>
            </a:r>
            <a:r>
              <a:rPr lang="en-US" altLang="en-US" sz="2700" dirty="0">
                <a:latin typeface="Arial" panose="020B0604020202020204" pitchFamily="34" charset="0"/>
              </a:rPr>
              <a:t> </a:t>
            </a:r>
          </a:p>
          <a:p>
            <a:pPr mar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700" dirty="0">
                <a:latin typeface="Arial" panose="020B0604020202020204" pitchFamily="34" charset="0"/>
                <a:hlinkClick r:id="rId5"/>
              </a:rPr>
              <a:t>https://twitter.com/ecc_southington</a:t>
            </a:r>
            <a:r>
              <a:rPr lang="en-US" altLang="en-US" sz="2700" dirty="0">
                <a:latin typeface="Arial" panose="020B0604020202020204" pitchFamily="34" charset="0"/>
              </a:rPr>
              <a:t> </a:t>
            </a:r>
          </a:p>
          <a:p>
            <a:pPr mar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700" dirty="0">
                <a:latin typeface="Arial" panose="020B0604020202020204" pitchFamily="34" charset="0"/>
                <a:hlinkClick r:id="rId6"/>
              </a:rPr>
              <a:t>https://instagram.com/eccsouthington</a:t>
            </a:r>
            <a:r>
              <a:rPr lang="en-US" altLang="en-US" sz="2700" dirty="0">
                <a:latin typeface="Arial" panose="020B0604020202020204" pitchFamily="34" charset="0"/>
              </a:rPr>
              <a:t>  </a:t>
            </a:r>
          </a:p>
          <a:p>
            <a:pPr mar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700" dirty="0">
                <a:latin typeface="Arial" panose="020B0604020202020204" pitchFamily="34" charset="0"/>
              </a:rPr>
              <a:t>C: 860-385-1665</a:t>
            </a:r>
          </a:p>
        </p:txBody>
      </p:sp>
    </p:spTree>
    <p:extLst>
      <p:ext uri="{BB962C8B-B14F-4D97-AF65-F5344CB8AC3E}">
        <p14:creationId xmlns:p14="http://schemas.microsoft.com/office/powerpoint/2010/main" val="1344051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007523"/>
            <a:ext cx="8049127" cy="3273137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4000" b="1" dirty="0"/>
              <a:t>Mission: </a:t>
            </a:r>
            <a:r>
              <a:rPr lang="en-US" sz="4000" dirty="0"/>
              <a:t>Collaborating to ensure Southington’s children are healthy and prepared to learn through advocacy, programs, resources, and support.</a:t>
            </a:r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4C7BF0-D7B6-40C7-A068-FBBC723A78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40" y="125986"/>
            <a:ext cx="7787987" cy="1640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862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87" y="1"/>
            <a:ext cx="7886700" cy="994172"/>
          </a:xfrm>
        </p:spPr>
        <p:txBody>
          <a:bodyPr/>
          <a:lstStyle/>
          <a:p>
            <a:r>
              <a:rPr lang="en-US" dirty="0"/>
              <a:t>Introductions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680" y="863298"/>
            <a:ext cx="8519114" cy="412616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 Joanne Kelleher, Executive Director</a:t>
            </a:r>
          </a:p>
          <a:p>
            <a:r>
              <a:rPr lang="en-US" dirty="0"/>
              <a:t> Betsy Mintz, Parent Ambassador</a:t>
            </a:r>
          </a:p>
          <a:p>
            <a:r>
              <a:rPr lang="en-US" dirty="0"/>
              <a:t> Jessica Springer-Cap, Parent Ambassador</a:t>
            </a:r>
            <a:endParaRPr lang="en-US" dirty="0">
              <a:cs typeface="Calibri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343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C5BBF-67FD-5195-E61A-E79F642A4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ea typeface="Calibri"/>
                <a:cs typeface="Calibri"/>
              </a:rPr>
              <a:t>Who are you?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5658FD-C29D-E005-7F95-A3DBB80254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en-US" sz="4425" dirty="0">
                <a:latin typeface="Calibri" panose="020F0502020204030204" pitchFamily="34" charset="0"/>
              </a:rPr>
              <a:t>Now that you’ve met us, tell us about you and your reason for being here tonight</a:t>
            </a:r>
            <a:r>
              <a:rPr lang="en-US" dirty="0">
                <a:latin typeface="Century Gothic"/>
                <a:ea typeface="Calibri"/>
                <a:cs typeface="Calibri"/>
              </a:rPr>
              <a:t>.</a:t>
            </a:r>
            <a:endParaRPr lang="en-US" dirty="0">
              <a:latin typeface="Century Gothic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C80CDD-D9E3-58E4-7EA6-EE1F5690E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060F8-BA88-4125-BF39-73487A223A29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070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87" y="1"/>
            <a:ext cx="7886700" cy="994172"/>
          </a:xfrm>
        </p:spPr>
        <p:txBody>
          <a:bodyPr/>
          <a:lstStyle/>
          <a:p>
            <a:r>
              <a:rPr lang="en-US" dirty="0"/>
              <a:t>What is a Community Café?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680" y="863298"/>
            <a:ext cx="8519114" cy="41261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Opportunity for parent engagement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Promote strong parent leaders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ZA" noProof="1"/>
              <a:t>Many to many conversation, not just a presentation</a:t>
            </a:r>
          </a:p>
          <a:p>
            <a:pPr marL="0" indent="0">
              <a:buNone/>
            </a:pPr>
            <a:endParaRPr lang="en-ZA" noProof="1"/>
          </a:p>
          <a:p>
            <a:pPr marL="0" indent="0">
              <a:buNone/>
            </a:pPr>
            <a:r>
              <a:rPr lang="en-ZA" noProof="1"/>
              <a:t>Facilitated dialogue and interaction around a central idea of theme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862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2267B-1C75-EB03-A516-FA9770C71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Community Agreement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D8F4D1-B7BD-1BC3-9B84-A23AFCD02B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 Your expectations</a:t>
            </a:r>
          </a:p>
          <a:p>
            <a:r>
              <a:rPr lang="en-US" dirty="0"/>
              <a:t> Photos </a:t>
            </a:r>
          </a:p>
          <a:p>
            <a:r>
              <a:rPr lang="en-US" dirty="0"/>
              <a:t> Summary report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095691-AFB5-280A-6196-C7193AED3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060F8-BA88-4125-BF39-73487A223A29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643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87" y="1"/>
            <a:ext cx="7886700" cy="994172"/>
          </a:xfrm>
        </p:spPr>
        <p:txBody>
          <a:bodyPr/>
          <a:lstStyle/>
          <a:p>
            <a:r>
              <a:rPr lang="en-US" dirty="0"/>
              <a:t>Why this topic?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680" y="863298"/>
            <a:ext cx="8519114" cy="412616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500" dirty="0">
                <a:ea typeface="Calibri"/>
                <a:cs typeface="Calibri"/>
              </a:rPr>
              <a:t> On average, children ages 8-12 in the United States spend 4-6 hours a day watching or using screens, and teens spend up to 9 hours.  (AACAP) Most of which is recreational not educational.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500" dirty="0">
                <a:ea typeface="Calibri"/>
                <a:cs typeface="Calibri"/>
              </a:rPr>
              <a:t>Kids with difficult temperaments/ADHD/Self-Regulation issues/Socio-emotional. Delays more likely to spend too much time on screens.</a:t>
            </a:r>
          </a:p>
        </p:txBody>
      </p:sp>
    </p:spTree>
    <p:extLst>
      <p:ext uri="{BB962C8B-B14F-4D97-AF65-F5344CB8AC3E}">
        <p14:creationId xmlns:p14="http://schemas.microsoft.com/office/powerpoint/2010/main" val="30330278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3631</TotalTime>
  <Words>1338</Words>
  <Application>Microsoft Office PowerPoint</Application>
  <PresentationFormat>On-screen Show (16:9)</PresentationFormat>
  <Paragraphs>202</Paragraphs>
  <Slides>33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9" baseType="lpstr">
      <vt:lpstr>Calibri</vt:lpstr>
      <vt:lpstr>Karla</vt:lpstr>
      <vt:lpstr>NTR</vt:lpstr>
      <vt:lpstr>Calibri Light</vt:lpstr>
      <vt:lpstr>var(--global-heading-font-family)</vt:lpstr>
      <vt:lpstr>Proxima Nova</vt:lpstr>
      <vt:lpstr>Century Gothic</vt:lpstr>
      <vt:lpstr>Noto Sans Symbols</vt:lpstr>
      <vt:lpstr>Helvetica Neue</vt:lpstr>
      <vt:lpstr>Open Sans</vt:lpstr>
      <vt:lpstr>Nunito Black</vt:lpstr>
      <vt:lpstr>Arial</vt:lpstr>
      <vt:lpstr>Lato</vt:lpstr>
      <vt:lpstr>Symbol</vt:lpstr>
      <vt:lpstr>Office Theme</vt:lpstr>
      <vt:lpstr>Simple Light</vt:lpstr>
      <vt:lpstr>PowerPoint Presentation</vt:lpstr>
      <vt:lpstr>Agenda</vt:lpstr>
      <vt:lpstr>PowerPoint Presentation</vt:lpstr>
      <vt:lpstr>PowerPoint Presentation</vt:lpstr>
      <vt:lpstr>Introductions</vt:lpstr>
      <vt:lpstr>Who are you?</vt:lpstr>
      <vt:lpstr>What is a Community Café?</vt:lpstr>
      <vt:lpstr>Community Agreement</vt:lpstr>
      <vt:lpstr>Why this topic?</vt:lpstr>
      <vt:lpstr>Why this topic?</vt:lpstr>
      <vt:lpstr>PowerPoint Presentation</vt:lpstr>
      <vt:lpstr>PowerPoint Presentation</vt:lpstr>
      <vt:lpstr>American Academy of Pediatrics</vt:lpstr>
      <vt:lpstr>American Academy of Pediatrics</vt:lpstr>
      <vt:lpstr>PowerPoint Presentation</vt:lpstr>
      <vt:lpstr>Technology and Interactive Media as Tools in Early Childhood Programs Serving Children from Birth through Age 8 </vt:lpstr>
      <vt:lpstr>NAEYC Key Messages</vt:lpstr>
      <vt:lpstr>NAEYC Effective Practice</vt:lpstr>
      <vt:lpstr>PowerPoint Presentation</vt:lpstr>
      <vt:lpstr>The 3Ms of Fearless Digital Parenting: Proven Tools to Help You Raise Smart and Savvy Online Kids by Carrie Rogers-Whitehead </vt:lpstr>
      <vt:lpstr>Additional Resources</vt:lpstr>
      <vt:lpstr>PowerPoint Presentation</vt:lpstr>
      <vt:lpstr>Sparkler is the MOBILE Way for Families to Access ASQ</vt:lpstr>
      <vt:lpstr>What Does the ASQ-3 Measure?</vt:lpstr>
      <vt:lpstr>What Does the ASQ:SE Measure?</vt:lpstr>
      <vt:lpstr>Now it is your turn!</vt:lpstr>
      <vt:lpstr>PowerPoint Presentation</vt:lpstr>
      <vt:lpstr>PowerPoint Presentation</vt:lpstr>
      <vt:lpstr>PowerPoint Presentation</vt:lpstr>
      <vt:lpstr>PowerPoint Presentation</vt:lpstr>
      <vt:lpstr>Thanks to Community Cafe Supporters</vt:lpstr>
      <vt:lpstr>PowerPoint Presentation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Joanne Kelleher</cp:lastModifiedBy>
  <cp:revision>219</cp:revision>
  <cp:lastPrinted>2023-11-10T19:52:13Z</cp:lastPrinted>
  <dcterms:modified xsi:type="dcterms:W3CDTF">2024-05-24T16:48:11Z</dcterms:modified>
</cp:coreProperties>
</file>